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6" r:id="rId4"/>
    <p:sldMasterId id="2147483769" r:id="rId5"/>
    <p:sldMasterId id="2147483771" r:id="rId6"/>
    <p:sldMasterId id="2147483775" r:id="rId7"/>
    <p:sldMasterId id="2147483778" r:id="rId8"/>
    <p:sldMasterId id="2147483780" r:id="rId9"/>
  </p:sldMasterIdLst>
  <p:notesMasterIdLst>
    <p:notesMasterId r:id="rId18"/>
  </p:notesMasterIdLst>
  <p:handoutMasterIdLst>
    <p:handoutMasterId r:id="rId19"/>
  </p:handoutMasterIdLst>
  <p:sldIdLst>
    <p:sldId id="264" r:id="rId10"/>
    <p:sldId id="258" r:id="rId11"/>
    <p:sldId id="270" r:id="rId12"/>
    <p:sldId id="271" r:id="rId13"/>
    <p:sldId id="274" r:id="rId14"/>
    <p:sldId id="269" r:id="rId15"/>
    <p:sldId id="275" r:id="rId16"/>
    <p:sldId id="272" r:id="rId17"/>
  </p:sldIdLst>
  <p:sldSz cx="9144000" cy="514826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" userDrawn="1">
          <p15:clr>
            <a:srgbClr val="A4A3A4"/>
          </p15:clr>
        </p15:guide>
        <p15:guide id="2" pos="340" userDrawn="1">
          <p15:clr>
            <a:srgbClr val="A4A3A4"/>
          </p15:clr>
        </p15:guide>
        <p15:guide id="3" orient="horz" pos="3028" userDrawn="1">
          <p15:clr>
            <a:srgbClr val="A4A3A4"/>
          </p15:clr>
        </p15:guide>
        <p15:guide id="4" pos="551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14"/>
    <p:restoredTop sz="86419"/>
  </p:normalViewPr>
  <p:slideViewPr>
    <p:cSldViewPr>
      <p:cViewPr varScale="1">
        <p:scale>
          <a:sx n="130" d="100"/>
          <a:sy n="130" d="100"/>
        </p:scale>
        <p:origin x="1122" y="120"/>
      </p:cViewPr>
      <p:guideLst>
        <p:guide orient="horz" pos="261"/>
        <p:guide pos="340"/>
        <p:guide orient="horz" pos="3028"/>
        <p:guide pos="55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72" d="100"/>
          <a:sy n="172" d="100"/>
        </p:scale>
        <p:origin x="6552" y="2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6DCCD-FB14-4FA8-B1C2-D065E82645DF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D96E1-DF61-4A53-9932-3DFD8899BB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548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84D8A-822D-488E-8D1C-8C90CBE022BE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70B7F-3432-4DBE-B821-B38A127FB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0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68340" y="4172175"/>
            <a:ext cx="2786567" cy="566581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400" b="1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Фамилия Имя Отчество</a:t>
            </a:r>
          </a:p>
          <a:p>
            <a:pPr lvl="0">
              <a:spcBef>
                <a:spcPct val="0"/>
              </a:spcBef>
            </a:pPr>
            <a:r>
              <a:rPr lang="ru-RU" sz="14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  <a:endParaRPr lang="ru-RU" sz="1400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30126" y="2011864"/>
            <a:ext cx="4429906" cy="997099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>
              <a:lnSpc>
                <a:spcPts val="3780"/>
              </a:lnSpc>
            </a:pPr>
            <a:r>
              <a:rPr lang="ru-RU" sz="27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Тема </a:t>
            </a:r>
          </a:p>
          <a:p>
            <a:pPr>
              <a:lnSpc>
                <a:spcPts val="3780"/>
              </a:lnSpc>
            </a:pPr>
            <a:r>
              <a:rPr lang="ru-RU" sz="27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презентации</a:t>
            </a:r>
            <a:endParaRPr lang="ru-RU" sz="2700" b="1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67544" y="3656856"/>
            <a:ext cx="4886550" cy="566581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400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Наименование мероприятия</a:t>
            </a:r>
            <a:r>
              <a:rPr lang="en-US" sz="1400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/</a:t>
            </a:r>
            <a:r>
              <a:rPr lang="en-US" sz="1400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название площадки</a:t>
            </a:r>
            <a:endParaRPr lang="ru-RU" sz="1400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23051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9310CD53-C53B-444A-B514-D012323D8594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6DF24603-9A1B-F342-92E0-89DE32840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3278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9310CD53-C53B-444A-B514-D012323D8594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6DF24603-9A1B-F342-92E0-89DE32840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9607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430920" y="1789976"/>
            <a:ext cx="4429906" cy="997099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>
              <a:lnSpc>
                <a:spcPts val="3780"/>
              </a:lnSpc>
            </a:pPr>
            <a:r>
              <a:rPr lang="ru-RU" sz="41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1.1.</a:t>
            </a:r>
          </a:p>
          <a:p>
            <a:pPr>
              <a:lnSpc>
                <a:spcPts val="3780"/>
              </a:lnSpc>
            </a:pPr>
            <a:endParaRPr lang="ru-RU" sz="4100" b="1" dirty="0" smtClean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  <a:p>
            <a:pPr>
              <a:lnSpc>
                <a:spcPts val="3780"/>
              </a:lnSpc>
            </a:pPr>
            <a:r>
              <a:rPr lang="ru-RU" sz="4100" b="1" dirty="0" err="1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Перебивочный</a:t>
            </a:r>
            <a:r>
              <a:rPr lang="ru-RU" sz="41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 </a:t>
            </a:r>
          </a:p>
          <a:p>
            <a:pPr>
              <a:lnSpc>
                <a:spcPts val="3780"/>
              </a:lnSpc>
            </a:pPr>
            <a:r>
              <a:rPr lang="ru-RU" sz="41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слайд</a:t>
            </a:r>
            <a:endParaRPr lang="ru-RU" sz="4100" b="1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099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425690" y="1483832"/>
            <a:ext cx="3931080" cy="2421666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Таким образом, начало повседневной работы </a:t>
            </a: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по формированию позиции создает предпосылки качественно новых шагов для новых предложений. Соображения высшего порядка, а также дальнейшее развитие различных форм деятельности требует от нас системного анализа направлений. </a:t>
            </a:r>
          </a:p>
          <a:p>
            <a:pPr lvl="0">
              <a:spcBef>
                <a:spcPct val="0"/>
              </a:spcBef>
            </a:pPr>
            <a:endParaRPr lang="ru-RU" sz="12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Таким образом, начало повседневной работы </a:t>
            </a: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по формированию позиции создает предпосылки качественно новых шагов для новых предложений. Соображения высшего порядка, а также дальнейшее развитие различных форм деятельности</a:t>
            </a:r>
          </a:p>
        </p:txBody>
      </p:sp>
      <p:pic>
        <p:nvPicPr>
          <p:cNvPr id="8" name="Picture 3" descr="C:\Users\Garvis\Desktop\атом_0812\Презы\Файлы для презентации_цфо-1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1116" y="1383145"/>
            <a:ext cx="4034808" cy="2558367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387903" y="38739"/>
            <a:ext cx="4803513" cy="997099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3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Заголовок</a:t>
            </a:r>
            <a:endParaRPr lang="ru-RU" sz="23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Прямоугольник 2"/>
          <p:cNvSpPr/>
          <p:nvPr userDrawn="1"/>
        </p:nvSpPr>
        <p:spPr>
          <a:xfrm>
            <a:off x="504000" y="4684334"/>
            <a:ext cx="4572794" cy="142757"/>
          </a:xfrm>
          <a:prstGeom prst="rect">
            <a:avLst/>
          </a:prstGeom>
        </p:spPr>
        <p:txBody>
          <a:bodyPr lIns="34567" tIns="17283" rIns="34567" bIns="17283">
            <a:spAutoFit/>
          </a:bodyPr>
          <a:lstStyle/>
          <a:p>
            <a:r>
              <a:rPr lang="ru-RU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Место для указания источников и сносок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32000" y="4648301"/>
            <a:ext cx="2133600" cy="27435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551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9310CD53-C53B-444A-B514-D012323D8594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6DF24603-9A1B-F342-92E0-89DE32840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691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68340" y="4172175"/>
            <a:ext cx="2786567" cy="566581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400" b="1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Фамилия Имя Отчество</a:t>
            </a:r>
          </a:p>
          <a:p>
            <a:pPr lvl="0">
              <a:spcBef>
                <a:spcPct val="0"/>
              </a:spcBef>
            </a:pPr>
            <a:r>
              <a:rPr lang="ru-RU" sz="14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  <a:endParaRPr lang="ru-RU" sz="1400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30126" y="2011864"/>
            <a:ext cx="4429906" cy="997099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>
              <a:lnSpc>
                <a:spcPts val="3780"/>
              </a:lnSpc>
            </a:pPr>
            <a:r>
              <a:rPr lang="ru-RU" sz="27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Тема </a:t>
            </a:r>
          </a:p>
          <a:p>
            <a:pPr>
              <a:lnSpc>
                <a:spcPts val="3780"/>
              </a:lnSpc>
            </a:pPr>
            <a:r>
              <a:rPr lang="ru-RU" sz="27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презентации</a:t>
            </a:r>
            <a:endParaRPr lang="ru-RU" sz="2700" b="1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67544" y="3656856"/>
            <a:ext cx="4886550" cy="566581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400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Наименование мероприятия</a:t>
            </a:r>
            <a:r>
              <a:rPr lang="en-US" sz="1400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/</a:t>
            </a:r>
            <a:r>
              <a:rPr lang="en-US" sz="1400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название площадки</a:t>
            </a:r>
            <a:endParaRPr lang="ru-RU" sz="1400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48191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9310CD53-C53B-444A-B514-D012323D8594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6DF24603-9A1B-F342-92E0-89DE32840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8630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430920" y="1789976"/>
            <a:ext cx="4429906" cy="997099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>
              <a:lnSpc>
                <a:spcPts val="3780"/>
              </a:lnSpc>
            </a:pPr>
            <a:r>
              <a:rPr lang="ru-RU" sz="41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1.1.</a:t>
            </a:r>
          </a:p>
          <a:p>
            <a:pPr>
              <a:lnSpc>
                <a:spcPts val="3780"/>
              </a:lnSpc>
            </a:pPr>
            <a:endParaRPr lang="ru-RU" sz="4100" b="1" dirty="0" smtClean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  <a:p>
            <a:pPr>
              <a:lnSpc>
                <a:spcPts val="3780"/>
              </a:lnSpc>
            </a:pPr>
            <a:r>
              <a:rPr lang="ru-RU" sz="4100" b="1" dirty="0" err="1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Перебивочный</a:t>
            </a:r>
            <a:r>
              <a:rPr lang="ru-RU" sz="41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 </a:t>
            </a:r>
          </a:p>
          <a:p>
            <a:pPr>
              <a:lnSpc>
                <a:spcPts val="3780"/>
              </a:lnSpc>
            </a:pPr>
            <a:r>
              <a:rPr lang="ru-RU" sz="41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слайд</a:t>
            </a:r>
            <a:endParaRPr lang="ru-RU" sz="4100" b="1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903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425690" y="1483832"/>
            <a:ext cx="3931080" cy="2421666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Таким образом, начало повседневной работы </a:t>
            </a: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по формированию позиции создает предпосылки качественно новых шагов для новых предложений. Соображения высшего порядка, а также дальнейшее развитие различных форм деятельности требует от нас системного анализа направлений. </a:t>
            </a:r>
          </a:p>
          <a:p>
            <a:pPr lvl="0">
              <a:spcBef>
                <a:spcPct val="0"/>
              </a:spcBef>
            </a:pPr>
            <a:endParaRPr lang="ru-RU" sz="12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Таким образом, начало повседневной работы </a:t>
            </a: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по формированию позиции создает предпосылки качественно новых шагов для новых предложений. Соображения высшего порядка, а также дальнейшее развитие различных форм деятельности</a:t>
            </a:r>
          </a:p>
        </p:txBody>
      </p:sp>
      <p:pic>
        <p:nvPicPr>
          <p:cNvPr id="8" name="Picture 3" descr="C:\Users\Garvis\Desktop\атом_0812\Презы\Файлы для презентации_цфо-1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1116" y="1383145"/>
            <a:ext cx="4034808" cy="2558367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387903" y="38739"/>
            <a:ext cx="4803513" cy="997099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3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Заголовок</a:t>
            </a:r>
            <a:endParaRPr lang="ru-RU" sz="23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Прямоугольник 2"/>
          <p:cNvSpPr/>
          <p:nvPr userDrawn="1"/>
        </p:nvSpPr>
        <p:spPr>
          <a:xfrm>
            <a:off x="504000" y="4684334"/>
            <a:ext cx="4572794" cy="142757"/>
          </a:xfrm>
          <a:prstGeom prst="rect">
            <a:avLst/>
          </a:prstGeom>
        </p:spPr>
        <p:txBody>
          <a:bodyPr lIns="34567" tIns="17283" rIns="34567" bIns="17283">
            <a:spAutoFit/>
          </a:bodyPr>
          <a:lstStyle/>
          <a:p>
            <a:r>
              <a:rPr lang="ru-RU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Место для указания источников и сносок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32000" y="4648301"/>
            <a:ext cx="2133600" cy="27435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19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14722"/>
            <a:ext cx="816864" cy="104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248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2523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00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60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14722"/>
            <a:ext cx="2359152" cy="72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1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2523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19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48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79512" y="3006179"/>
            <a:ext cx="6547731" cy="1512168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1400" b="1" dirty="0">
                <a:solidFill>
                  <a:srgbClr val="002060"/>
                </a:solidFill>
                <a:latin typeface="Rosatom" panose="020B0503040504020204"/>
                <a:ea typeface="Rosatom Light" pitchFamily="34" charset="-52"/>
                <a:cs typeface="Times New Roman" panose="02020603050405020304" pitchFamily="18" charset="0"/>
              </a:rPr>
              <a:t>Чебышов Сергей Борисович</a:t>
            </a:r>
          </a:p>
          <a:p>
            <a:pPr lvl="0">
              <a:spcBef>
                <a:spcPct val="0"/>
              </a:spcBef>
            </a:pPr>
            <a:r>
              <a:rPr lang="ru-RU" sz="1400" dirty="0">
                <a:solidFill>
                  <a:srgbClr val="002060"/>
                </a:solidFill>
                <a:latin typeface="Rosatom" panose="020B0503040504020204"/>
                <a:ea typeface="Rosatom Light" pitchFamily="34" charset="-52"/>
                <a:cs typeface="Times New Roman" panose="02020603050405020304" pitchFamily="18" charset="0"/>
              </a:rPr>
              <a:t>Первый заместитель генерального директора по научной работе – </a:t>
            </a:r>
          </a:p>
          <a:p>
            <a:pPr lvl="0">
              <a:spcBef>
                <a:spcPct val="0"/>
              </a:spcBef>
            </a:pPr>
            <a:r>
              <a:rPr lang="ru-RU" sz="1400" dirty="0">
                <a:solidFill>
                  <a:srgbClr val="002060"/>
                </a:solidFill>
                <a:latin typeface="Rosatom" panose="020B0503040504020204"/>
                <a:ea typeface="Rosatom Light" pitchFamily="34" charset="-52"/>
                <a:cs typeface="Times New Roman" panose="02020603050405020304" pitchFamily="18" charset="0"/>
              </a:rPr>
              <a:t>Главный конструктор АО «СНИИП»</a:t>
            </a:r>
          </a:p>
          <a:p>
            <a:pPr>
              <a:spcBef>
                <a:spcPct val="0"/>
              </a:spcBef>
            </a:pPr>
            <a:endParaRPr lang="ru-RU" sz="1400" b="1" dirty="0">
              <a:solidFill>
                <a:srgbClr val="002060"/>
              </a:solidFill>
              <a:latin typeface="Rosatom" panose="020B0503040504020204"/>
              <a:ea typeface="Rosatom Light" pitchFamily="34" charset="-52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b="1" u="sng" dirty="0">
                <a:solidFill>
                  <a:srgbClr val="002060"/>
                </a:solidFill>
                <a:latin typeface="Rosatom" panose="020B0503040504020204"/>
                <a:ea typeface="Rosatom Light" pitchFamily="34" charset="-52"/>
                <a:cs typeface="Times New Roman" panose="02020603050405020304" pitchFamily="18" charset="0"/>
              </a:rPr>
              <a:t>Ткачев Сергей Валерьевич</a:t>
            </a:r>
          </a:p>
          <a:p>
            <a:pPr lvl="0">
              <a:spcBef>
                <a:spcPct val="0"/>
              </a:spcBef>
            </a:pPr>
            <a:r>
              <a:rPr lang="ru-RU" sz="1400" dirty="0">
                <a:solidFill>
                  <a:srgbClr val="002060"/>
                </a:solidFill>
                <a:latin typeface="Rosatom" panose="020B0503040504020204"/>
                <a:ea typeface="Rosatom Light" pitchFamily="34" charset="-52"/>
                <a:cs typeface="Times New Roman" panose="02020603050405020304" pitchFamily="18" charset="0"/>
              </a:rPr>
              <a:t>Главный конструктор СРК судов с ЯЭУ АО «СНИИП»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16" y="314703"/>
            <a:ext cx="2915816" cy="9206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512" y="1750237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Rosatom" panose="020B0503040504020204"/>
              </a:rPr>
              <a:t>Результаты разработки технического проекта системы радиационного контроля модернизированного плавучего </a:t>
            </a:r>
            <a:r>
              <a:rPr lang="ru-RU" dirty="0" smtClean="0">
                <a:solidFill>
                  <a:srgbClr val="002060"/>
                </a:solidFill>
                <a:latin typeface="Rosatom" panose="020B0503040504020204"/>
              </a:rPr>
              <a:t>энергоблока</a:t>
            </a:r>
            <a:endParaRPr lang="ru-RU" dirty="0">
              <a:solidFill>
                <a:srgbClr val="002060"/>
              </a:solidFill>
              <a:latin typeface="Rosatom" panose="020B0503040504020204"/>
              <a:ea typeface="Rosatom" panose="020B0503040504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1451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56537" y="4734371"/>
            <a:ext cx="477176" cy="274097"/>
          </a:xfrm>
        </p:spPr>
        <p:txBody>
          <a:bodyPr/>
          <a:lstStyle/>
          <a:p>
            <a:pPr algn="r"/>
            <a:fld id="{FD9ADCCD-B7FB-47B8-B8FD-B6EF1B276A49}" type="slidenum">
              <a:rPr lang="en-US" sz="7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2</a:t>
            </a:fld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831" y="89308"/>
            <a:ext cx="1296143" cy="4092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301177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Основные </a:t>
            </a:r>
            <a:r>
              <a:rPr lang="ru-RU" b="1" dirty="0" smtClean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задачи СРК</a:t>
            </a:r>
            <a:endParaRPr lang="ru-RU" b="1" dirty="0">
              <a:solidFill>
                <a:srgbClr val="002060"/>
              </a:solidFill>
              <a:latin typeface="Rosatom" panose="020B0503040504020204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2946" y="869464"/>
            <a:ext cx="8876028" cy="384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ru-RU" sz="1350" dirty="0">
                <a:solidFill>
                  <a:srgbClr val="002060"/>
                </a:solidFill>
                <a:latin typeface="Rosatom" panose="020B0503040504020204"/>
              </a:rPr>
              <a:t> </a:t>
            </a:r>
            <a:r>
              <a:rPr lang="ru-RU" sz="1350" dirty="0" smtClean="0">
                <a:solidFill>
                  <a:srgbClr val="002060"/>
                </a:solidFill>
                <a:latin typeface="Rosatom" panose="020B0503040504020204"/>
              </a:rPr>
              <a:t>1. Непрерывный </a:t>
            </a:r>
            <a:r>
              <a:rPr lang="ru-RU" sz="1350" dirty="0">
                <a:solidFill>
                  <a:srgbClr val="002060"/>
                </a:solidFill>
                <a:latin typeface="Rosatom" panose="020B0503040504020204"/>
              </a:rPr>
              <a:t>контроль состояния радиационной обстановки на МПЭБ для своевременного обнаружения отклонения работы реакторной установки (РУ) от условий нормальной эксплуатации в части радиационного контроля (РК</a:t>
            </a:r>
            <a:r>
              <a:rPr lang="ru-RU" sz="1350" dirty="0" smtClean="0">
                <a:solidFill>
                  <a:srgbClr val="002060"/>
                </a:solidFill>
                <a:latin typeface="Rosatom" panose="020B0503040504020204"/>
              </a:rPr>
              <a:t>).</a:t>
            </a:r>
          </a:p>
          <a:p>
            <a:pPr lvl="0">
              <a:lnSpc>
                <a:spcPct val="130000"/>
              </a:lnSpc>
            </a:pPr>
            <a:r>
              <a:rPr lang="ru-RU" sz="1350" dirty="0" smtClean="0">
                <a:solidFill>
                  <a:srgbClr val="002060"/>
                </a:solidFill>
                <a:latin typeface="Rosatom" panose="020B0503040504020204"/>
              </a:rPr>
              <a:t>2. Получение </a:t>
            </a:r>
            <a:r>
              <a:rPr lang="ru-RU" sz="1350" dirty="0">
                <a:solidFill>
                  <a:srgbClr val="002060"/>
                </a:solidFill>
                <a:latin typeface="Rosatom" panose="020B0503040504020204"/>
              </a:rPr>
              <a:t>информации, подтверждающей, что МПЭБ находится в пределах безопасной эксплуатации, т. е. контролируемые радиационные параметры не превышают установленных нормативными документами </a:t>
            </a:r>
            <a:r>
              <a:rPr lang="ru-RU" sz="1350" dirty="0" smtClean="0">
                <a:solidFill>
                  <a:srgbClr val="002060"/>
                </a:solidFill>
                <a:latin typeface="Rosatom" panose="020B0503040504020204"/>
              </a:rPr>
              <a:t>пределов.</a:t>
            </a:r>
            <a:endParaRPr lang="ru-RU" sz="1350" dirty="0">
              <a:solidFill>
                <a:srgbClr val="002060"/>
              </a:solidFill>
              <a:latin typeface="Rosatom" panose="020B0503040504020204"/>
            </a:endParaRPr>
          </a:p>
          <a:p>
            <a:pPr lvl="0">
              <a:lnSpc>
                <a:spcPct val="130000"/>
              </a:lnSpc>
            </a:pPr>
            <a:r>
              <a:rPr lang="ru-RU" sz="1350" dirty="0" smtClean="0">
                <a:solidFill>
                  <a:srgbClr val="002060"/>
                </a:solidFill>
                <a:latin typeface="Rosatom" panose="020B0503040504020204"/>
              </a:rPr>
              <a:t>3. Передача </a:t>
            </a:r>
            <a:r>
              <a:rPr lang="ru-RU" sz="1350" dirty="0">
                <a:solidFill>
                  <a:srgbClr val="002060"/>
                </a:solidFill>
                <a:latin typeface="Rosatom" panose="020B0503040504020204"/>
              </a:rPr>
              <a:t>информации об обнаруженных отклонениях в работе РУ объекта от условий нормальной эксплуатации в части РК в систему обмена данными АСУ ТП объекта и в систему управления РУ (СУ РУ</a:t>
            </a:r>
            <a:r>
              <a:rPr lang="ru-RU" sz="1350" dirty="0" smtClean="0">
                <a:solidFill>
                  <a:srgbClr val="002060"/>
                </a:solidFill>
                <a:latin typeface="Rosatom" panose="020B0503040504020204"/>
              </a:rPr>
              <a:t>).</a:t>
            </a:r>
            <a:endParaRPr lang="ru-RU" sz="1350" dirty="0">
              <a:solidFill>
                <a:srgbClr val="002060"/>
              </a:solidFill>
              <a:latin typeface="Rosatom" panose="020B0503040504020204"/>
            </a:endParaRPr>
          </a:p>
          <a:p>
            <a:pPr lvl="0">
              <a:lnSpc>
                <a:spcPct val="130000"/>
              </a:lnSpc>
            </a:pPr>
            <a:r>
              <a:rPr lang="ru-RU" sz="1350" dirty="0" smtClean="0">
                <a:solidFill>
                  <a:srgbClr val="002060"/>
                </a:solidFill>
                <a:latin typeface="Rosatom" panose="020B0503040504020204"/>
              </a:rPr>
              <a:t>4. Повышение </a:t>
            </a:r>
            <a:r>
              <a:rPr lang="ru-RU" sz="1350" dirty="0">
                <a:solidFill>
                  <a:srgbClr val="002060"/>
                </a:solidFill>
                <a:latin typeface="Rosatom" panose="020B0503040504020204"/>
              </a:rPr>
              <a:t>эффективности и надёжности работы РУ МПЭБ за счёт раннего обнаружения дефектного технологического оборудования или нарушения его </a:t>
            </a:r>
            <a:r>
              <a:rPr lang="ru-RU" sz="1350" dirty="0" smtClean="0">
                <a:solidFill>
                  <a:srgbClr val="002060"/>
                </a:solidFill>
                <a:latin typeface="Rosatom" panose="020B0503040504020204"/>
              </a:rPr>
              <a:t>функционирования.</a:t>
            </a:r>
          </a:p>
          <a:p>
            <a:pPr lvl="0">
              <a:lnSpc>
                <a:spcPct val="130000"/>
              </a:lnSpc>
            </a:pPr>
            <a:r>
              <a:rPr lang="ru-RU" sz="1350" dirty="0" smtClean="0">
                <a:solidFill>
                  <a:srgbClr val="002060"/>
                </a:solidFill>
                <a:latin typeface="Rosatom" panose="020B0503040504020204"/>
              </a:rPr>
              <a:t>5. Сигнализация </a:t>
            </a:r>
            <a:r>
              <a:rPr lang="ru-RU" sz="1350" dirty="0">
                <a:solidFill>
                  <a:srgbClr val="002060"/>
                </a:solidFill>
                <a:latin typeface="Rosatom" panose="020B0503040504020204"/>
              </a:rPr>
              <a:t>о выходе параметров РУ МПЭБ за пределы безопасной эксплуатации, оценку масштаба аварии, получение информации, необходимой для ведения работ по ликвидации последствий аварии и введения планов мероприятий по защите экипажа и населения</a:t>
            </a:r>
            <a:r>
              <a:rPr lang="ru-RU" sz="1350" dirty="0" smtClean="0">
                <a:solidFill>
                  <a:srgbClr val="002060"/>
                </a:solidFill>
                <a:latin typeface="Rosatom" panose="020B0503040504020204"/>
              </a:rPr>
              <a:t>.</a:t>
            </a:r>
            <a:endParaRPr lang="ru-RU" sz="1350" dirty="0">
              <a:solidFill>
                <a:srgbClr val="002060"/>
              </a:solidFill>
              <a:effectLst/>
              <a:latin typeface="Rosatom" panose="020B0503040504020204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63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56537" y="4734371"/>
            <a:ext cx="477176" cy="274097"/>
          </a:xfrm>
        </p:spPr>
        <p:txBody>
          <a:bodyPr/>
          <a:lstStyle/>
          <a:p>
            <a:pPr algn="r"/>
            <a:fld id="{FD9ADCCD-B7FB-47B8-B8FD-B6EF1B276A49}" type="slidenum">
              <a:rPr lang="en-US" sz="7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3</a:t>
            </a:fld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831" y="89308"/>
            <a:ext cx="1296143" cy="4092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7658" y="197867"/>
            <a:ext cx="7616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Подсистемы СРК</a:t>
            </a:r>
            <a:endParaRPr lang="ru-RU" b="1" dirty="0">
              <a:solidFill>
                <a:srgbClr val="002060"/>
              </a:solidFill>
              <a:latin typeface="Rosatom" panose="020B0503040504020204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7658" y="619433"/>
            <a:ext cx="8666055" cy="3634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lnSpc>
                <a:spcPct val="11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300" b="1" u="sng" dirty="0" smtClean="0">
                <a:solidFill>
                  <a:srgbClr val="002060"/>
                </a:solidFill>
                <a:latin typeface="Rosatom" panose="020B0503040504020204"/>
                <a:ea typeface="Times New Roman" panose="02020603050405020304" pitchFamily="18" charset="0"/>
              </a:rPr>
              <a:t>РТК</a:t>
            </a:r>
            <a:r>
              <a:rPr lang="ru-RU" sz="1300" dirty="0" smtClean="0">
                <a:solidFill>
                  <a:srgbClr val="002060"/>
                </a:solidFill>
                <a:latin typeface="Rosatom" panose="020B0503040504020204"/>
                <a:ea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srgbClr val="002060"/>
                </a:solidFill>
                <a:latin typeface="Rosatom" panose="020B0503040504020204"/>
                <a:ea typeface="Times New Roman" panose="02020603050405020304" pitchFamily="18" charset="0"/>
              </a:rPr>
              <a:t>обеспечивает выполнение следующих задач радиационного контроля:</a:t>
            </a:r>
          </a:p>
          <a:p>
            <a:pPr lvl="0" indent="360000" algn="just">
              <a:lnSpc>
                <a:spcPct val="110000"/>
              </a:lnSpc>
              <a:spcAft>
                <a:spcPts val="0"/>
              </a:spcAft>
              <a:tabLst>
                <a:tab pos="450215" algn="l"/>
                <a:tab pos="630555" algn="l"/>
              </a:tabLst>
            </a:pPr>
            <a:r>
              <a:rPr lang="ru-RU" sz="1300" dirty="0" smtClean="0">
                <a:solidFill>
                  <a:srgbClr val="002060"/>
                </a:solidFill>
                <a:latin typeface="Rosatom" panose="020B0503040504020204"/>
                <a:ea typeface="Times New Roman" panose="02020603050405020304" pitchFamily="18" charset="0"/>
              </a:rPr>
              <a:t>– контроль </a:t>
            </a:r>
            <a:r>
              <a:rPr lang="ru-RU" sz="1300" dirty="0">
                <a:solidFill>
                  <a:srgbClr val="002060"/>
                </a:solidFill>
                <a:latin typeface="Rosatom" panose="020B0503040504020204"/>
                <a:ea typeface="Times New Roman" panose="02020603050405020304" pitchFamily="18" charset="0"/>
              </a:rPr>
              <a:t>герметичности оболочек ТВЭЛ на работающем и остановленном реакторе;</a:t>
            </a:r>
          </a:p>
          <a:p>
            <a:pPr lvl="0" indent="360000" algn="just">
              <a:lnSpc>
                <a:spcPct val="110000"/>
              </a:lnSpc>
              <a:spcAft>
                <a:spcPts val="0"/>
              </a:spcAft>
              <a:tabLst>
                <a:tab pos="450215" algn="l"/>
                <a:tab pos="630555" algn="l"/>
              </a:tabLst>
            </a:pPr>
            <a:r>
              <a:rPr lang="ru-RU" sz="1300" dirty="0" smtClean="0">
                <a:solidFill>
                  <a:srgbClr val="002060"/>
                </a:solidFill>
                <a:latin typeface="Rosatom" panose="020B0503040504020204"/>
                <a:ea typeface="Times New Roman" panose="02020603050405020304" pitchFamily="18" charset="0"/>
              </a:rPr>
              <a:t>– контроль </a:t>
            </a:r>
            <a:r>
              <a:rPr lang="ru-RU" sz="1300" dirty="0">
                <a:solidFill>
                  <a:srgbClr val="002060"/>
                </a:solidFill>
                <a:latin typeface="Rosatom" panose="020B0503040504020204"/>
                <a:ea typeface="Times New Roman" panose="02020603050405020304" pitchFamily="18" charset="0"/>
              </a:rPr>
              <a:t>герметичности оборудования первого контура, включая протечки парогенераторов;</a:t>
            </a:r>
          </a:p>
          <a:p>
            <a:pPr lvl="0" indent="360000" algn="just">
              <a:lnSpc>
                <a:spcPct val="110000"/>
              </a:lnSpc>
              <a:spcAft>
                <a:spcPts val="0"/>
              </a:spcAft>
              <a:tabLst>
                <a:tab pos="450215" algn="l"/>
                <a:tab pos="630555" algn="l"/>
              </a:tabLst>
            </a:pPr>
            <a:r>
              <a:rPr lang="ru-RU" sz="1300" dirty="0" smtClean="0">
                <a:solidFill>
                  <a:srgbClr val="002060"/>
                </a:solidFill>
                <a:latin typeface="Rosatom" panose="020B0503040504020204"/>
                <a:ea typeface="Times New Roman" panose="02020603050405020304" pitchFamily="18" charset="0"/>
              </a:rPr>
              <a:t>– объемной </a:t>
            </a:r>
            <a:r>
              <a:rPr lang="ru-RU" sz="1300" dirty="0">
                <a:solidFill>
                  <a:srgbClr val="002060"/>
                </a:solidFill>
                <a:latin typeface="Rosatom" panose="020B0503040504020204"/>
                <a:ea typeface="Times New Roman" panose="02020603050405020304" pitchFamily="18" charset="0"/>
              </a:rPr>
              <a:t>активности </a:t>
            </a:r>
            <a:r>
              <a:rPr lang="ru-RU" sz="1300" dirty="0" err="1">
                <a:solidFill>
                  <a:srgbClr val="002060"/>
                </a:solidFill>
                <a:latin typeface="Rosatom" panose="020B0503040504020204"/>
                <a:ea typeface="Times New Roman" panose="02020603050405020304" pitchFamily="18" charset="0"/>
              </a:rPr>
              <a:t>газовоздушной</a:t>
            </a:r>
            <a:r>
              <a:rPr lang="ru-RU" sz="1300" dirty="0">
                <a:solidFill>
                  <a:srgbClr val="002060"/>
                </a:solidFill>
                <a:latin typeface="Rosatom" panose="020B0503040504020204"/>
                <a:ea typeface="Times New Roman" panose="02020603050405020304" pitchFamily="18" charset="0"/>
              </a:rPr>
              <a:t> среды в технологических помещениях и системах вентиляции;</a:t>
            </a:r>
          </a:p>
          <a:p>
            <a:pPr lvl="0" indent="360000" algn="just">
              <a:lnSpc>
                <a:spcPct val="110000"/>
              </a:lnSpc>
              <a:spcAft>
                <a:spcPts val="0"/>
              </a:spcAft>
              <a:tabLst>
                <a:tab pos="450215" algn="l"/>
                <a:tab pos="630555" algn="l"/>
              </a:tabLst>
            </a:pPr>
            <a:r>
              <a:rPr lang="ru-RU" sz="1300" dirty="0" smtClean="0">
                <a:solidFill>
                  <a:srgbClr val="002060"/>
                </a:solidFill>
                <a:latin typeface="Rosatom" panose="020B0503040504020204"/>
                <a:ea typeface="Times New Roman" panose="02020603050405020304" pitchFamily="18" charset="0"/>
              </a:rPr>
              <a:t>– объемной </a:t>
            </a:r>
            <a:r>
              <a:rPr lang="ru-RU" sz="1300" dirty="0">
                <a:solidFill>
                  <a:srgbClr val="002060"/>
                </a:solidFill>
                <a:latin typeface="Rosatom" panose="020B0503040504020204"/>
                <a:ea typeface="Times New Roman" panose="02020603050405020304" pitchFamily="18" charset="0"/>
              </a:rPr>
              <a:t>активности и </a:t>
            </a:r>
            <a:r>
              <a:rPr lang="ru-RU" sz="1300" dirty="0" err="1">
                <a:solidFill>
                  <a:srgbClr val="002060"/>
                </a:solidFill>
                <a:latin typeface="Rosatom" panose="020B0503040504020204"/>
                <a:ea typeface="Times New Roman" panose="02020603050405020304" pitchFamily="18" charset="0"/>
              </a:rPr>
              <a:t>радионуклидного</a:t>
            </a:r>
            <a:r>
              <a:rPr lang="ru-RU" sz="1300" dirty="0">
                <a:solidFill>
                  <a:srgbClr val="002060"/>
                </a:solidFill>
                <a:latin typeface="Rosatom" panose="020B0503040504020204"/>
                <a:ea typeface="Times New Roman" panose="02020603050405020304" pitchFamily="18" charset="0"/>
              </a:rPr>
              <a:t> состава </a:t>
            </a:r>
            <a:r>
              <a:rPr lang="ru-RU" sz="1300" dirty="0" err="1">
                <a:solidFill>
                  <a:srgbClr val="002060"/>
                </a:solidFill>
                <a:latin typeface="Rosatom" panose="020B0503040504020204"/>
                <a:ea typeface="Times New Roman" panose="02020603050405020304" pitchFamily="18" charset="0"/>
              </a:rPr>
              <a:t>газоаэрозольного</a:t>
            </a:r>
            <a:r>
              <a:rPr lang="ru-RU" sz="1300" dirty="0">
                <a:solidFill>
                  <a:srgbClr val="002060"/>
                </a:solidFill>
                <a:latin typeface="Rosatom" panose="020B0503040504020204"/>
                <a:ea typeface="Times New Roman" panose="02020603050405020304" pitchFamily="18" charset="0"/>
              </a:rPr>
              <a:t> выброса в атмосферу;</a:t>
            </a:r>
          </a:p>
          <a:p>
            <a:pPr lvl="0" indent="360000" algn="just">
              <a:lnSpc>
                <a:spcPct val="110000"/>
              </a:lnSpc>
              <a:spcAft>
                <a:spcPts val="0"/>
              </a:spcAft>
              <a:tabLst>
                <a:tab pos="450215" algn="l"/>
                <a:tab pos="630555" algn="l"/>
              </a:tabLst>
            </a:pPr>
            <a:r>
              <a:rPr lang="ru-RU" sz="1300" dirty="0" smtClean="0">
                <a:solidFill>
                  <a:srgbClr val="002060"/>
                </a:solidFill>
                <a:latin typeface="Rosatom" panose="020B0503040504020204"/>
                <a:ea typeface="Times New Roman" panose="02020603050405020304" pitchFamily="18" charset="0"/>
              </a:rPr>
              <a:t>– параметры </a:t>
            </a:r>
            <a:r>
              <a:rPr lang="ru-RU" sz="1300" dirty="0">
                <a:solidFill>
                  <a:srgbClr val="002060"/>
                </a:solidFill>
                <a:latin typeface="Rosatom" panose="020B0503040504020204"/>
                <a:ea typeface="Times New Roman" panose="02020603050405020304" pitchFamily="18" charset="0"/>
              </a:rPr>
              <a:t>воздушного потока в </a:t>
            </a:r>
            <a:r>
              <a:rPr lang="ru-RU" sz="1300" dirty="0" err="1">
                <a:solidFill>
                  <a:srgbClr val="002060"/>
                </a:solidFill>
                <a:latin typeface="Rosatom" panose="020B0503040504020204"/>
                <a:ea typeface="Times New Roman" panose="02020603050405020304" pitchFamily="18" charset="0"/>
              </a:rPr>
              <a:t>венттрубе</a:t>
            </a:r>
            <a:r>
              <a:rPr lang="ru-RU" sz="1300" dirty="0">
                <a:solidFill>
                  <a:srgbClr val="002060"/>
                </a:solidFill>
                <a:latin typeface="Rosatom" panose="020B0503040504020204"/>
                <a:ea typeface="Times New Roman" panose="02020603050405020304" pitchFamily="18" charset="0"/>
              </a:rPr>
              <a:t>.</a:t>
            </a:r>
          </a:p>
          <a:p>
            <a:pPr indent="360000" algn="just">
              <a:lnSpc>
                <a:spcPct val="110000"/>
              </a:lnSpc>
              <a:spcAft>
                <a:spcPts val="0"/>
              </a:spcAft>
              <a:tabLst>
                <a:tab pos="630555" algn="l"/>
                <a:tab pos="900430" algn="l"/>
              </a:tabLst>
            </a:pPr>
            <a:r>
              <a:rPr lang="ru-RU" sz="1300" b="1" u="sng" dirty="0">
                <a:solidFill>
                  <a:srgbClr val="002060"/>
                </a:solidFill>
                <a:latin typeface="Rosatom" panose="020B0503040504020204"/>
                <a:ea typeface="Calibri" panose="020F0502020204030204" pitchFamily="34" charset="0"/>
              </a:rPr>
              <a:t>РКП</a:t>
            </a:r>
            <a:r>
              <a:rPr lang="ru-RU" sz="1300" dirty="0">
                <a:solidFill>
                  <a:srgbClr val="002060"/>
                </a:solidFill>
                <a:latin typeface="Rosatom" panose="020B0503040504020204"/>
                <a:ea typeface="Calibri" panose="020F0502020204030204" pitchFamily="34" charset="0"/>
              </a:rPr>
              <a:t> </a:t>
            </a:r>
            <a:r>
              <a:rPr lang="ru-RU" sz="1300" dirty="0">
                <a:solidFill>
                  <a:srgbClr val="002060"/>
                </a:solidFill>
                <a:latin typeface="Rosatom" panose="020B0503040504020204"/>
              </a:rPr>
              <a:t>предназначен для контроля радиационной обстановки и сигнализации о ее выходе за установленные пределы. РКП направлен на предотвращение внешнего и внутреннего облучения персонала сверх установленных пределов доз профессионального облучения и ограничение облучения на возможно низком уровне</a:t>
            </a:r>
            <a:r>
              <a:rPr lang="ru-RU" sz="1300" dirty="0" smtClean="0">
                <a:solidFill>
                  <a:srgbClr val="002060"/>
                </a:solidFill>
                <a:latin typeface="Rosatom" panose="020B0503040504020204"/>
              </a:rPr>
              <a:t>.</a:t>
            </a:r>
            <a:endParaRPr lang="ru-RU" sz="1300" dirty="0">
              <a:solidFill>
                <a:srgbClr val="002060"/>
              </a:solidFill>
              <a:latin typeface="Rosatom" panose="020B0503040504020204"/>
              <a:ea typeface="Calibri" panose="020F0502020204030204" pitchFamily="34" charset="0"/>
            </a:endParaRPr>
          </a:p>
          <a:p>
            <a:pPr indent="360000" algn="just">
              <a:lnSpc>
                <a:spcPct val="110000"/>
              </a:lnSpc>
              <a:spcAft>
                <a:spcPts val="0"/>
              </a:spcAft>
              <a:tabLst>
                <a:tab pos="630555" algn="l"/>
                <a:tab pos="900430" algn="l"/>
              </a:tabLst>
            </a:pPr>
            <a:r>
              <a:rPr lang="ru-RU" sz="1300" b="1" u="sng" dirty="0" smtClean="0">
                <a:solidFill>
                  <a:srgbClr val="002060"/>
                </a:solidFill>
                <a:latin typeface="Rosatom" panose="020B0503040504020204"/>
                <a:ea typeface="Calibri" panose="020F0502020204030204" pitchFamily="34" charset="0"/>
              </a:rPr>
              <a:t>РКЗ</a:t>
            </a:r>
            <a:r>
              <a:rPr lang="ru-RU" sz="1300" dirty="0" smtClean="0">
                <a:solidFill>
                  <a:srgbClr val="002060"/>
                </a:solidFill>
                <a:latin typeface="Rosatom" panose="020B0503040504020204"/>
                <a:ea typeface="Calibri" panose="020F0502020204030204" pitchFamily="34" charset="0"/>
              </a:rPr>
              <a:t> </a:t>
            </a:r>
            <a:r>
              <a:rPr lang="ru-RU" sz="1300" dirty="0">
                <a:solidFill>
                  <a:srgbClr val="002060"/>
                </a:solidFill>
                <a:latin typeface="Rosatom" panose="020B0503040504020204"/>
              </a:rPr>
              <a:t>обеспечивает контроль загрязнения радиоактивными веществами кожных покровов, спецодежды, </a:t>
            </a:r>
            <a:r>
              <a:rPr lang="ru-RU" sz="1300" dirty="0" err="1">
                <a:solidFill>
                  <a:srgbClr val="002060"/>
                </a:solidFill>
                <a:latin typeface="Rosatom" panose="020B0503040504020204"/>
              </a:rPr>
              <a:t>спецобуви</a:t>
            </a:r>
            <a:r>
              <a:rPr lang="ru-RU" sz="1300" dirty="0">
                <a:solidFill>
                  <a:srgbClr val="002060"/>
                </a:solidFill>
                <a:latin typeface="Rosatom" panose="020B0503040504020204"/>
              </a:rPr>
              <a:t> и СИЗ членов экипажа в зоне контролируемого доступа (ЗКД), в санпропускниках и </a:t>
            </a:r>
            <a:r>
              <a:rPr lang="ru-RU" sz="1300" dirty="0" err="1">
                <a:solidFill>
                  <a:srgbClr val="002060"/>
                </a:solidFill>
                <a:latin typeface="Rosatom" panose="020B0503040504020204"/>
              </a:rPr>
              <a:t>саншлюзах</a:t>
            </a:r>
            <a:r>
              <a:rPr lang="ru-RU" sz="1300" dirty="0">
                <a:solidFill>
                  <a:srgbClr val="002060"/>
                </a:solidFill>
                <a:latin typeface="Rosatom" panose="020B0503040504020204"/>
              </a:rPr>
              <a:t>. Контроль выполняется в виде принудительного контроля радиоактивного загрязнения на 2–х </a:t>
            </a:r>
            <a:r>
              <a:rPr lang="ru-RU" sz="1300" dirty="0" smtClean="0">
                <a:solidFill>
                  <a:srgbClr val="002060"/>
                </a:solidFill>
                <a:latin typeface="Rosatom" panose="020B0503040504020204"/>
              </a:rPr>
              <a:t>барьерах:</a:t>
            </a:r>
          </a:p>
          <a:p>
            <a:pPr algn="just">
              <a:lnSpc>
                <a:spcPct val="110000"/>
              </a:lnSpc>
            </a:pPr>
            <a:r>
              <a:rPr lang="ru-RU" sz="1400" dirty="0">
                <a:solidFill>
                  <a:srgbClr val="002060"/>
                </a:solidFill>
                <a:latin typeface="Rosatom" panose="020B0503040504020204"/>
              </a:rPr>
              <a:t>I барьер – контроль на выходе из ЗКД в «грязное» отделение санпропускника;</a:t>
            </a:r>
          </a:p>
          <a:p>
            <a:pPr algn="just">
              <a:lnSpc>
                <a:spcPct val="110000"/>
              </a:lnSpc>
            </a:pPr>
            <a:r>
              <a:rPr lang="ru-RU" sz="1400" dirty="0">
                <a:solidFill>
                  <a:srgbClr val="002060"/>
                </a:solidFill>
                <a:latin typeface="Rosatom" panose="020B0503040504020204"/>
              </a:rPr>
              <a:t>II барьер – контроль на выходе из душевой в «чистое» отделение санпропускника.</a:t>
            </a:r>
          </a:p>
          <a:p>
            <a:pPr indent="360000" algn="just">
              <a:lnSpc>
                <a:spcPct val="110000"/>
              </a:lnSpc>
              <a:spcAft>
                <a:spcPts val="0"/>
              </a:spcAft>
              <a:tabLst>
                <a:tab pos="630555" algn="l"/>
                <a:tab pos="900430" algn="l"/>
              </a:tabLst>
            </a:pPr>
            <a:r>
              <a:rPr lang="ru-RU" sz="1300" b="1" u="sng" dirty="0" smtClean="0">
                <a:solidFill>
                  <a:srgbClr val="002060"/>
                </a:solidFill>
                <a:latin typeface="Rosatom" panose="020B0503040504020204"/>
              </a:rPr>
              <a:t>РДК</a:t>
            </a:r>
            <a:r>
              <a:rPr lang="ru-RU" sz="1300" dirty="0" smtClean="0">
                <a:solidFill>
                  <a:srgbClr val="002060"/>
                </a:solidFill>
                <a:latin typeface="Rosatom" panose="020B0503040504020204"/>
              </a:rPr>
              <a:t> </a:t>
            </a:r>
            <a:r>
              <a:rPr lang="ru-RU" sz="1300" dirty="0">
                <a:solidFill>
                  <a:srgbClr val="002060"/>
                </a:solidFill>
                <a:latin typeface="Rosatom" panose="020B0503040504020204"/>
              </a:rPr>
              <a:t>обеспечивает контроль, учет и планирование дозы внешнего и внутреннего облучения членов экипажа и прикомандированных лиц посредством индивидуального дозиметрического </a:t>
            </a:r>
            <a:r>
              <a:rPr lang="ru-RU" sz="1300" dirty="0" smtClean="0">
                <a:solidFill>
                  <a:srgbClr val="002060"/>
                </a:solidFill>
                <a:latin typeface="Rosatom" panose="020B0503040504020204"/>
              </a:rPr>
              <a:t>контроля, СИЧ.</a:t>
            </a:r>
            <a:endParaRPr lang="ru-RU" sz="1300" dirty="0">
              <a:solidFill>
                <a:srgbClr val="002060"/>
              </a:solidFill>
              <a:effectLst/>
              <a:latin typeface="Rosatom" panose="020B0503040504020204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76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56537" y="4734371"/>
            <a:ext cx="477176" cy="274097"/>
          </a:xfrm>
        </p:spPr>
        <p:txBody>
          <a:bodyPr/>
          <a:lstStyle/>
          <a:p>
            <a:pPr algn="r"/>
            <a:fld id="{FD9ADCCD-B7FB-47B8-B8FD-B6EF1B276A49}" type="slidenum">
              <a:rPr lang="en-US" sz="7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4</a:t>
            </a:fld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831" y="89308"/>
            <a:ext cx="1296143" cy="4092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98466"/>
            <a:ext cx="741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Основные параметры СРК </a:t>
            </a:r>
            <a:r>
              <a:rPr lang="ru-RU" b="1" dirty="0" smtClean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МПЭБ проекта 20871</a:t>
            </a:r>
            <a:endParaRPr lang="ru-RU" b="1" dirty="0">
              <a:solidFill>
                <a:srgbClr val="002060"/>
              </a:solidFill>
              <a:latin typeface="Rosatom" panose="020B0503040504020204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557907"/>
            <a:ext cx="70533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400" dirty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Общее количество стационарных точек контроля – </a:t>
            </a:r>
            <a:r>
              <a:rPr lang="ru-RU" sz="1400" dirty="0" smtClean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269, в том числе:</a:t>
            </a:r>
            <a:endParaRPr lang="ru-RU" sz="1400" dirty="0">
              <a:solidFill>
                <a:srgbClr val="002060"/>
              </a:solidFill>
              <a:latin typeface="Rosatom" panose="020B0503040504020204"/>
              <a:cs typeface="Times New Roman" panose="02020603050405020304" pitchFamily="18" charset="0"/>
            </a:endParaRPr>
          </a:p>
          <a:p>
            <a:pPr marL="177800" lvl="0" indent="-17780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радиационный технологический </a:t>
            </a:r>
            <a:r>
              <a:rPr lang="ru-RU" sz="1400" dirty="0" smtClean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контроль          – 41</a:t>
            </a:r>
            <a:endParaRPr lang="ru-RU" sz="1400" dirty="0">
              <a:solidFill>
                <a:srgbClr val="002060"/>
              </a:solidFill>
              <a:latin typeface="Rosatom" panose="020B0503040504020204"/>
              <a:cs typeface="Times New Roman" panose="02020603050405020304" pitchFamily="18" charset="0"/>
            </a:endParaRPr>
          </a:p>
          <a:p>
            <a:pPr marL="177800" lvl="0" indent="-177800">
              <a:buFont typeface="Arial" panose="020B0604020202020204" pitchFamily="34" charset="0"/>
              <a:buChar char="•"/>
              <a:defRPr/>
            </a:pPr>
            <a:r>
              <a:rPr lang="ru-RU" sz="1400" dirty="0" err="1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газоаэрозольный</a:t>
            </a:r>
            <a:r>
              <a:rPr lang="ru-RU" sz="1400" dirty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 контроль                           </a:t>
            </a:r>
            <a:r>
              <a:rPr lang="ru-RU" sz="1400" dirty="0" smtClean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    – 30 </a:t>
            </a:r>
            <a:endParaRPr lang="ru-RU" sz="1400" dirty="0">
              <a:solidFill>
                <a:srgbClr val="002060"/>
              </a:solidFill>
              <a:latin typeface="Rosatom" panose="020B0503040504020204"/>
              <a:cs typeface="Times New Roman" panose="02020603050405020304" pitchFamily="18" charset="0"/>
            </a:endParaRPr>
          </a:p>
          <a:p>
            <a:pPr marL="177800" lvl="0" indent="-17780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радиационный дозиметрический контроль    </a:t>
            </a:r>
            <a:r>
              <a:rPr lang="ru-RU" sz="1400" dirty="0" smtClean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     – 92</a:t>
            </a:r>
          </a:p>
          <a:p>
            <a:pPr marL="177800" lvl="0" indent="-177800"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нерадиационные параметры                             –106 </a:t>
            </a:r>
            <a:r>
              <a:rPr lang="ru-RU" sz="1400" baseline="30000" dirty="0" smtClean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1)</a:t>
            </a:r>
            <a:r>
              <a:rPr lang="ru-RU" sz="1400" dirty="0" smtClean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rgbClr val="002060"/>
              </a:solidFill>
              <a:latin typeface="Rosatom" panose="020B0503040504020204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53" y="1899925"/>
            <a:ext cx="41364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u="sng" dirty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Контролируемые радиационные параметры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dirty="0">
              <a:solidFill>
                <a:srgbClr val="002060"/>
              </a:solidFill>
              <a:latin typeface="Rosatom" panose="020B0503040504020204"/>
              <a:cs typeface="Times New Roman" panose="02020603050405020304" pitchFamily="18" charset="0"/>
            </a:endParaRPr>
          </a:p>
          <a:p>
            <a:pPr marL="144000" lvl="0" indent="-1440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мощность поглощенной дозы гамма-излечения</a:t>
            </a:r>
          </a:p>
          <a:p>
            <a:pPr marL="144000" lvl="0" indent="-1440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мощность эквивалентной дозы гамма-излучения</a:t>
            </a:r>
          </a:p>
          <a:p>
            <a:pPr marL="144000" lvl="0" indent="-1440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мощность эквивалентной дозы нейтронов</a:t>
            </a:r>
          </a:p>
          <a:p>
            <a:pPr marL="144000" lvl="0" indent="-1440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плотность </a:t>
            </a:r>
            <a:r>
              <a:rPr lang="ru-RU" sz="1400" dirty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потока нейтронов</a:t>
            </a:r>
          </a:p>
          <a:p>
            <a:pPr marL="144000" lvl="0" indent="-1440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объемная активность по </a:t>
            </a:r>
            <a:r>
              <a:rPr lang="ru-RU" sz="1400" baseline="30000" dirty="0" smtClean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16</a:t>
            </a:r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1400" dirty="0">
              <a:solidFill>
                <a:srgbClr val="002060"/>
              </a:solidFill>
              <a:latin typeface="Rosatom" panose="020B0503040504020204"/>
              <a:cs typeface="Times New Roman" panose="02020603050405020304" pitchFamily="18" charset="0"/>
            </a:endParaRPr>
          </a:p>
          <a:p>
            <a:pPr marL="144000" lvl="0" indent="-1440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объемная активность ИРГ</a:t>
            </a:r>
          </a:p>
          <a:p>
            <a:pPr marL="144000" lvl="0" indent="-1440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объемная активность по </a:t>
            </a:r>
            <a:r>
              <a:rPr lang="ru-RU" sz="1400" baseline="30000" dirty="0" smtClean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88</a:t>
            </a:r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</a:t>
            </a:r>
            <a:r>
              <a:rPr lang="ru-RU" sz="1400" dirty="0" smtClean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, </a:t>
            </a:r>
            <a:r>
              <a:rPr lang="ru-RU" sz="1400" baseline="30000" dirty="0" smtClean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138</a:t>
            </a:r>
            <a:r>
              <a:rPr lang="en-US" sz="1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aseline="30000" dirty="0" smtClean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41</a:t>
            </a:r>
            <a:r>
              <a:rPr lang="en-US" sz="1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endParaRPr lang="ru-RU" sz="1400" dirty="0">
              <a:solidFill>
                <a:srgbClr val="002060"/>
              </a:solidFill>
              <a:latin typeface="Rosatom" panose="020B0503040504020204"/>
              <a:cs typeface="Times New Roman" panose="02020603050405020304" pitchFamily="18" charset="0"/>
            </a:endParaRPr>
          </a:p>
          <a:p>
            <a:pPr marL="144000" lvl="0" indent="-1440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объемная активность бета-золей</a:t>
            </a:r>
          </a:p>
          <a:p>
            <a:pPr marL="144000" lvl="0" indent="-1440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объемная активность паров йода</a:t>
            </a:r>
          </a:p>
          <a:p>
            <a:pPr marL="144000" lvl="0" indent="-1440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активность </a:t>
            </a:r>
            <a:r>
              <a:rPr lang="ru-RU" sz="1400" dirty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выброса за сутки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47613" y="1912699"/>
            <a:ext cx="427285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defRPr/>
            </a:pPr>
            <a:r>
              <a:rPr lang="ru-RU" sz="1400" u="sng" dirty="0">
                <a:solidFill>
                  <a:srgbClr val="002060"/>
                </a:solidFill>
                <a:latin typeface="Rosatom" panose="020B0503040504020204"/>
                <a:ea typeface="Calibri" panose="020F0502020204030204" pitchFamily="34" charset="0"/>
                <a:cs typeface="Times New Roman" panose="02020603050405020304" pitchFamily="18" charset="0"/>
              </a:rPr>
              <a:t>Контролируемые нерадиационные </a:t>
            </a:r>
            <a:r>
              <a:rPr lang="ru-RU" sz="1400" u="sng" dirty="0" smtClean="0">
                <a:solidFill>
                  <a:srgbClr val="002060"/>
                </a:solidFill>
                <a:latin typeface="Rosatom" panose="020B0503040504020204"/>
                <a:ea typeface="Calibri" panose="020F0502020204030204" pitchFamily="34" charset="0"/>
                <a:cs typeface="Times New Roman" panose="02020603050405020304" pitchFamily="18" charset="0"/>
              </a:rPr>
              <a:t>параметры</a:t>
            </a:r>
          </a:p>
          <a:p>
            <a:pPr lvl="0" algn="ctr" fontAlgn="base">
              <a:spcBef>
                <a:spcPct val="0"/>
              </a:spcBef>
              <a:defRPr/>
            </a:pPr>
            <a:endParaRPr lang="ru-RU" sz="1400" u="sng" dirty="0">
              <a:solidFill>
                <a:srgbClr val="002060"/>
              </a:solidFill>
              <a:latin typeface="Rosatom" panose="020B050304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4000" lvl="0" indent="-144000" fontAlgn="base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srgbClr val="002060"/>
                </a:solidFill>
                <a:latin typeface="Rosatom" panose="020B0503040504020204"/>
                <a:ea typeface="Calibri" panose="020F0502020204030204" pitchFamily="34" charset="0"/>
                <a:cs typeface="Times New Roman" panose="02020603050405020304" pitchFamily="18" charset="0"/>
              </a:rPr>
              <a:t>мощность РУ </a:t>
            </a:r>
            <a:r>
              <a:rPr lang="ru-RU" sz="1400" baseline="30000" dirty="0" smtClean="0">
                <a:solidFill>
                  <a:srgbClr val="002060"/>
                </a:solidFill>
                <a:latin typeface="Rosatom" panose="020B0503040504020204"/>
                <a:ea typeface="Calibri" panose="020F0502020204030204" pitchFamily="34" charset="0"/>
                <a:cs typeface="Times New Roman" panose="02020603050405020304" pitchFamily="18" charset="0"/>
              </a:rPr>
              <a:t>2)</a:t>
            </a:r>
            <a:endParaRPr lang="ru-RU" sz="1400" baseline="30000" dirty="0">
              <a:solidFill>
                <a:srgbClr val="002060"/>
              </a:solidFill>
              <a:latin typeface="Rosatom" panose="020B050304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4000" lvl="0" indent="-144000" fontAlgn="base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002060"/>
                </a:solidFill>
                <a:latin typeface="Rosatom" panose="020B0503040504020204"/>
                <a:ea typeface="Calibri" panose="020F0502020204030204" pitchFamily="34" charset="0"/>
                <a:cs typeface="Times New Roman" panose="02020603050405020304" pitchFamily="18" charset="0"/>
              </a:rPr>
              <a:t>разрежение в </a:t>
            </a:r>
            <a:r>
              <a:rPr lang="ru-RU" sz="1400" dirty="0" smtClean="0">
                <a:solidFill>
                  <a:srgbClr val="002060"/>
                </a:solidFill>
                <a:latin typeface="Rosatom" panose="020B0503040504020204"/>
                <a:ea typeface="Calibri" panose="020F0502020204030204" pitchFamily="34" charset="0"/>
                <a:cs typeface="Times New Roman" panose="02020603050405020304" pitchFamily="18" charset="0"/>
              </a:rPr>
              <a:t>помещениях (</a:t>
            </a:r>
            <a:r>
              <a:rPr lang="ru-RU" sz="1400" dirty="0" err="1" smtClean="0">
                <a:solidFill>
                  <a:srgbClr val="002060"/>
                </a:solidFill>
                <a:latin typeface="Rosatom" panose="020B0503040504020204"/>
                <a:ea typeface="Calibri" panose="020F0502020204030204" pitchFamily="34" charset="0"/>
                <a:cs typeface="Times New Roman" panose="02020603050405020304" pitchFamily="18" charset="0"/>
              </a:rPr>
              <a:t>Апп</a:t>
            </a:r>
            <a:r>
              <a:rPr lang="ru-RU" sz="1400" dirty="0" smtClean="0">
                <a:solidFill>
                  <a:srgbClr val="002060"/>
                </a:solidFill>
                <a:latin typeface="Rosatom" panose="020B0503040504020204"/>
                <a:ea typeface="Calibri" panose="020F0502020204030204" pitchFamily="34" charset="0"/>
                <a:cs typeface="Times New Roman" panose="02020603050405020304" pitchFamily="18" charset="0"/>
              </a:rPr>
              <a:t>, РО, </a:t>
            </a:r>
            <a:r>
              <a:rPr lang="ru-RU" sz="1400" dirty="0">
                <a:solidFill>
                  <a:srgbClr val="002060"/>
                </a:solidFill>
                <a:latin typeface="Rosatom" panose="020B0503040504020204"/>
                <a:ea typeface="Calibri" panose="020F0502020204030204" pitchFamily="34" charset="0"/>
                <a:cs typeface="Times New Roman" panose="02020603050405020304" pitchFamily="18" charset="0"/>
              </a:rPr>
              <a:t>ЖРО) </a:t>
            </a:r>
            <a:r>
              <a:rPr lang="ru-RU" sz="1400" baseline="30000" dirty="0">
                <a:solidFill>
                  <a:srgbClr val="002060"/>
                </a:solidFill>
                <a:latin typeface="Rosatom" panose="020B0503040504020204"/>
                <a:ea typeface="Calibri" panose="020F0502020204030204" pitchFamily="34" charset="0"/>
                <a:cs typeface="Times New Roman" panose="02020603050405020304" pitchFamily="18" charset="0"/>
              </a:rPr>
              <a:t>2)</a:t>
            </a:r>
            <a:endParaRPr lang="ru-RU" sz="1400" dirty="0" smtClean="0">
              <a:solidFill>
                <a:srgbClr val="002060"/>
              </a:solidFill>
              <a:latin typeface="Rosatom" panose="020B050304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4000" lvl="0" indent="-144000" fontAlgn="base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srgbClr val="002060"/>
                </a:solidFill>
                <a:latin typeface="Rosatom" panose="020B0503040504020204"/>
                <a:ea typeface="Calibri" panose="020F0502020204030204" pitchFamily="34" charset="0"/>
                <a:cs typeface="Times New Roman" panose="02020603050405020304" pitchFamily="18" charset="0"/>
              </a:rPr>
              <a:t>температура </a:t>
            </a:r>
            <a:r>
              <a:rPr lang="ru-RU" sz="1400" dirty="0">
                <a:solidFill>
                  <a:srgbClr val="002060"/>
                </a:solidFill>
                <a:latin typeface="Rosatom" panose="020B0503040504020204"/>
                <a:ea typeface="Calibri" panose="020F0502020204030204" pitchFamily="34" charset="0"/>
                <a:cs typeface="Times New Roman" panose="02020603050405020304" pitchFamily="18" charset="0"/>
              </a:rPr>
              <a:t>воздуха в </a:t>
            </a:r>
            <a:r>
              <a:rPr lang="ru-RU" sz="1400" dirty="0" smtClean="0">
                <a:solidFill>
                  <a:srgbClr val="002060"/>
                </a:solidFill>
                <a:latin typeface="Rosatom" panose="020B0503040504020204"/>
                <a:ea typeface="Calibri" panose="020F0502020204030204" pitchFamily="34" charset="0"/>
                <a:cs typeface="Times New Roman" panose="02020603050405020304" pitchFamily="18" charset="0"/>
              </a:rPr>
              <a:t>помещениях (</a:t>
            </a:r>
            <a:r>
              <a:rPr lang="ru-RU" sz="1400" dirty="0" err="1" smtClean="0">
                <a:solidFill>
                  <a:srgbClr val="002060"/>
                </a:solidFill>
                <a:latin typeface="Rosatom" panose="020B0503040504020204"/>
                <a:ea typeface="Calibri" panose="020F0502020204030204" pitchFamily="34" charset="0"/>
                <a:cs typeface="Times New Roman" panose="02020603050405020304" pitchFamily="18" charset="0"/>
              </a:rPr>
              <a:t>Апп</a:t>
            </a:r>
            <a:r>
              <a:rPr lang="ru-RU" sz="1400" dirty="0" smtClean="0">
                <a:solidFill>
                  <a:srgbClr val="002060"/>
                </a:solidFill>
                <a:latin typeface="Rosatom" panose="020B0503040504020204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solidFill>
                  <a:srgbClr val="002060"/>
                </a:solidFill>
                <a:latin typeface="Rosatom" panose="020B0503040504020204"/>
                <a:ea typeface="Calibri" panose="020F0502020204030204" pitchFamily="34" charset="0"/>
                <a:cs typeface="Times New Roman" panose="02020603050405020304" pitchFamily="18" charset="0"/>
              </a:rPr>
              <a:t>РО) </a:t>
            </a:r>
            <a:r>
              <a:rPr lang="ru-RU" sz="1400" baseline="30000" dirty="0">
                <a:solidFill>
                  <a:srgbClr val="002060"/>
                </a:solidFill>
                <a:latin typeface="Rosatom" panose="020B0503040504020204"/>
                <a:ea typeface="Calibri" panose="020F0502020204030204" pitchFamily="34" charset="0"/>
                <a:cs typeface="Times New Roman" panose="02020603050405020304" pitchFamily="18" charset="0"/>
              </a:rPr>
              <a:t>2)</a:t>
            </a:r>
            <a:endParaRPr lang="ru-RU" sz="1400" dirty="0">
              <a:solidFill>
                <a:srgbClr val="002060"/>
              </a:solidFill>
              <a:latin typeface="Rosatom" panose="020B050304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4000" lvl="0" indent="-144000" fontAlgn="base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002060"/>
                </a:solidFill>
                <a:latin typeface="Rosatom" panose="020B0503040504020204"/>
                <a:ea typeface="Calibri" panose="020F0502020204030204" pitchFamily="34" charset="0"/>
                <a:cs typeface="Times New Roman" panose="02020603050405020304" pitchFamily="18" charset="0"/>
              </a:rPr>
              <a:t>состояние </a:t>
            </a:r>
            <a:r>
              <a:rPr lang="ru-RU" sz="1400" dirty="0" smtClean="0">
                <a:solidFill>
                  <a:srgbClr val="002060"/>
                </a:solidFill>
                <a:latin typeface="Rosatom" panose="020B0503040504020204"/>
                <a:ea typeface="Calibri" panose="020F0502020204030204" pitchFamily="34" charset="0"/>
                <a:cs typeface="Times New Roman" panose="02020603050405020304" pitchFamily="18" charset="0"/>
              </a:rPr>
              <a:t>клапанов (1К, </a:t>
            </a:r>
            <a:r>
              <a:rPr lang="ru-RU" sz="1400" dirty="0">
                <a:solidFill>
                  <a:srgbClr val="002060"/>
                </a:solidFill>
                <a:latin typeface="Rosatom" panose="020B0503040504020204"/>
                <a:ea typeface="Calibri" panose="020F0502020204030204" pitchFamily="34" charset="0"/>
                <a:cs typeface="Times New Roman" panose="02020603050405020304" pitchFamily="18" charset="0"/>
              </a:rPr>
              <a:t>ПГ) </a:t>
            </a:r>
            <a:r>
              <a:rPr lang="ru-RU" sz="1400" baseline="30000" dirty="0">
                <a:solidFill>
                  <a:srgbClr val="002060"/>
                </a:solidFill>
                <a:latin typeface="Rosatom" panose="020B0503040504020204"/>
                <a:ea typeface="Calibri" panose="020F0502020204030204" pitchFamily="34" charset="0"/>
                <a:cs typeface="Times New Roman" panose="02020603050405020304" pitchFamily="18" charset="0"/>
              </a:rPr>
              <a:t>2)</a:t>
            </a:r>
            <a:endParaRPr lang="ru-RU" sz="1400" dirty="0">
              <a:solidFill>
                <a:srgbClr val="002060"/>
              </a:solidFill>
              <a:latin typeface="Rosatom" panose="020B050304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4000" lvl="0" indent="-144000" fontAlgn="base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srgbClr val="002060"/>
                </a:solidFill>
                <a:latin typeface="Rosatom" panose="020B0503040504020204"/>
                <a:ea typeface="Calibri" panose="020F0502020204030204" pitchFamily="34" charset="0"/>
                <a:cs typeface="Times New Roman" panose="02020603050405020304" pitchFamily="18" charset="0"/>
              </a:rPr>
              <a:t>работа </a:t>
            </a:r>
            <a:r>
              <a:rPr lang="ru-RU" sz="1400" dirty="0">
                <a:solidFill>
                  <a:srgbClr val="002060"/>
                </a:solidFill>
                <a:latin typeface="Rosatom" panose="020B0503040504020204"/>
                <a:ea typeface="Calibri" panose="020F0502020204030204" pitchFamily="34" charset="0"/>
                <a:cs typeface="Times New Roman" panose="02020603050405020304" pitchFamily="18" charset="0"/>
              </a:rPr>
              <a:t>вентиляторов в КЗ </a:t>
            </a:r>
            <a:r>
              <a:rPr lang="ru-RU" sz="1400" baseline="30000" dirty="0">
                <a:solidFill>
                  <a:srgbClr val="002060"/>
                </a:solidFill>
                <a:latin typeface="Rosatom" panose="020B0503040504020204"/>
                <a:ea typeface="Calibri" panose="020F0502020204030204" pitchFamily="34" charset="0"/>
                <a:cs typeface="Times New Roman" panose="02020603050405020304" pitchFamily="18" charset="0"/>
              </a:rPr>
              <a:t>2)</a:t>
            </a:r>
            <a:endParaRPr lang="ru-RU" sz="1400" dirty="0">
              <a:solidFill>
                <a:srgbClr val="002060"/>
              </a:solidFill>
              <a:latin typeface="Rosatom" panose="020B050304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4000" lvl="0" indent="-144000" fontAlgn="base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srgbClr val="002060"/>
                </a:solidFill>
                <a:latin typeface="Rosatom" panose="020B0503040504020204"/>
                <a:ea typeface="Calibri" panose="020F0502020204030204" pitchFamily="34" charset="0"/>
                <a:cs typeface="Times New Roman" panose="02020603050405020304" pitchFamily="18" charset="0"/>
              </a:rPr>
              <a:t>уровень и давление в </a:t>
            </a:r>
            <a:r>
              <a:rPr lang="ru-RU" sz="1400" dirty="0">
                <a:solidFill>
                  <a:srgbClr val="002060"/>
                </a:solidFill>
                <a:latin typeface="Rosatom" panose="020B0503040504020204"/>
                <a:ea typeface="Calibri" panose="020F0502020204030204" pitchFamily="34" charset="0"/>
                <a:cs typeface="Times New Roman" panose="02020603050405020304" pitchFamily="18" charset="0"/>
              </a:rPr>
              <a:t>цистернах ЖРО </a:t>
            </a:r>
            <a:r>
              <a:rPr lang="ru-RU" sz="1400" baseline="30000" dirty="0">
                <a:solidFill>
                  <a:srgbClr val="002060"/>
                </a:solidFill>
                <a:latin typeface="Rosatom" panose="020B0503040504020204"/>
                <a:ea typeface="Calibri" panose="020F0502020204030204" pitchFamily="34" charset="0"/>
                <a:cs typeface="Times New Roman" panose="02020603050405020304" pitchFamily="18" charset="0"/>
              </a:rPr>
              <a:t>2)</a:t>
            </a:r>
            <a:endParaRPr lang="ru-RU" sz="1400" dirty="0" smtClean="0">
              <a:solidFill>
                <a:srgbClr val="002060"/>
              </a:solidFill>
              <a:latin typeface="Rosatom" panose="020B050304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4000" lvl="0" indent="-144000" fontAlgn="base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srgbClr val="002060"/>
                </a:solidFill>
              </a:rPr>
              <a:t>наличие </a:t>
            </a:r>
            <a:r>
              <a:rPr lang="ru-RU" sz="1400" dirty="0">
                <a:solidFill>
                  <a:srgbClr val="002060"/>
                </a:solidFill>
              </a:rPr>
              <a:t>расхода теплоносителя в СО и </a:t>
            </a:r>
            <a:r>
              <a:rPr lang="ru-RU" sz="1400" dirty="0" smtClean="0">
                <a:solidFill>
                  <a:srgbClr val="002060"/>
                </a:solidFill>
              </a:rPr>
              <a:t>Р</a:t>
            </a:r>
            <a:r>
              <a:rPr lang="ru-RU" sz="1400" dirty="0">
                <a:solidFill>
                  <a:srgbClr val="002060"/>
                </a:solidFill>
                <a:latin typeface="Rosatom" panose="020B0503040504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aseline="30000" dirty="0">
                <a:solidFill>
                  <a:srgbClr val="002060"/>
                </a:solidFill>
                <a:latin typeface="Rosatom" panose="020B0503040504020204"/>
                <a:ea typeface="Calibri" panose="020F0502020204030204" pitchFamily="34" charset="0"/>
                <a:cs typeface="Times New Roman" panose="02020603050405020304" pitchFamily="18" charset="0"/>
              </a:rPr>
              <a:t>2)</a:t>
            </a:r>
            <a:endParaRPr lang="ru-RU" sz="1400" dirty="0" smtClean="0">
              <a:solidFill>
                <a:srgbClr val="002060"/>
              </a:solidFill>
              <a:latin typeface="Rosatom" panose="020B050304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4000" lvl="0" indent="-144000" fontAlgn="base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srgbClr val="002060"/>
                </a:solidFill>
                <a:latin typeface="Rosatom" panose="020B0503040504020204"/>
                <a:ea typeface="Calibri" panose="020F0502020204030204" pitchFamily="34" charset="0"/>
                <a:cs typeface="Times New Roman" panose="02020603050405020304" pitchFamily="18" charset="0"/>
              </a:rPr>
              <a:t>работа </a:t>
            </a:r>
            <a:r>
              <a:rPr lang="ru-RU" sz="1400" dirty="0">
                <a:solidFill>
                  <a:srgbClr val="002060"/>
                </a:solidFill>
                <a:latin typeface="Rosatom" panose="020B0503040504020204"/>
                <a:ea typeface="Calibri" panose="020F0502020204030204" pitchFamily="34" charset="0"/>
                <a:cs typeface="Times New Roman" panose="02020603050405020304" pitchFamily="18" charset="0"/>
              </a:rPr>
              <a:t>побудителей расхода воздуха </a:t>
            </a:r>
            <a:r>
              <a:rPr lang="ru-RU" sz="1400" baseline="30000" dirty="0" smtClean="0">
                <a:solidFill>
                  <a:srgbClr val="002060"/>
                </a:solidFill>
                <a:latin typeface="Rosatom" panose="020B0503040504020204"/>
                <a:ea typeface="Calibri" panose="020F0502020204030204" pitchFamily="34" charset="0"/>
                <a:cs typeface="Times New Roman" panose="02020603050405020304" pitchFamily="18" charset="0"/>
              </a:rPr>
              <a:t>1)</a:t>
            </a:r>
            <a:endParaRPr lang="ru-RU" sz="1400" dirty="0">
              <a:solidFill>
                <a:srgbClr val="002060"/>
              </a:solidFill>
              <a:latin typeface="Rosatom" panose="020B050304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4000" lvl="0" indent="-144000" fontAlgn="base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srgbClr val="002060"/>
                </a:solidFill>
                <a:latin typeface="Rosatom" panose="020B0503040504020204"/>
                <a:ea typeface="Calibri" panose="020F0502020204030204" pitchFamily="34" charset="0"/>
                <a:cs typeface="Times New Roman" panose="02020603050405020304" pitchFamily="18" charset="0"/>
              </a:rPr>
              <a:t>температура, расход </a:t>
            </a:r>
            <a:r>
              <a:rPr lang="ru-RU" sz="1400" dirty="0">
                <a:solidFill>
                  <a:srgbClr val="002060"/>
                </a:solidFill>
                <a:latin typeface="Rosatom" panose="020B0503040504020204"/>
                <a:ea typeface="Calibri" panose="020F0502020204030204" pitchFamily="34" charset="0"/>
                <a:cs typeface="Times New Roman" panose="02020603050405020304" pitchFamily="18" charset="0"/>
              </a:rPr>
              <a:t>воздуха ГАК </a:t>
            </a:r>
            <a:r>
              <a:rPr lang="ru-RU" sz="1400" baseline="30000" dirty="0">
                <a:solidFill>
                  <a:srgbClr val="002060"/>
                </a:solidFill>
                <a:latin typeface="Rosatom" panose="020B0503040504020204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400" baseline="30000" dirty="0" smtClean="0">
                <a:solidFill>
                  <a:srgbClr val="002060"/>
                </a:solidFill>
                <a:latin typeface="Rosatom" panose="020B0503040504020204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144000" lvl="0" indent="-144000" fontAlgn="base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srgbClr val="002060"/>
                </a:solidFill>
                <a:latin typeface="Rosatom" panose="020B0503040504020204"/>
                <a:ea typeface="Calibri" panose="020F0502020204030204" pitchFamily="34" charset="0"/>
                <a:cs typeface="Times New Roman" panose="02020603050405020304" pitchFamily="18" charset="0"/>
              </a:rPr>
              <a:t>продувка блоков детектирования ГАК </a:t>
            </a:r>
            <a:r>
              <a:rPr lang="ru-RU" sz="1400" baseline="30000" dirty="0" smtClean="0">
                <a:solidFill>
                  <a:srgbClr val="002060"/>
                </a:solidFill>
                <a:latin typeface="Rosatom" panose="020B0503040504020204"/>
                <a:ea typeface="Calibri" panose="020F0502020204030204" pitchFamily="34" charset="0"/>
                <a:cs typeface="Times New Roman" panose="02020603050405020304" pitchFamily="18" charset="0"/>
              </a:rPr>
              <a:t>1)</a:t>
            </a:r>
            <a:endParaRPr lang="ru-RU" sz="1400" baseline="30000" dirty="0">
              <a:solidFill>
                <a:srgbClr val="002060"/>
              </a:solidFill>
              <a:latin typeface="Rosatom" panose="020B0503040504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4000" lvl="0" indent="-144000" fontAlgn="base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solidFill>
                  <a:srgbClr val="002060"/>
                </a:solidFill>
                <a:latin typeface="Rosatom" panose="020B0503040504020204"/>
                <a:ea typeface="Calibri" panose="020F0502020204030204" pitchFamily="34" charset="0"/>
                <a:cs typeface="Times New Roman" panose="02020603050405020304" pitchFamily="18" charset="0"/>
              </a:rPr>
              <a:t>положение </a:t>
            </a:r>
            <a:r>
              <a:rPr lang="ru-RU" sz="1400" dirty="0">
                <a:solidFill>
                  <a:srgbClr val="002060"/>
                </a:solidFill>
                <a:latin typeface="Rosatom" panose="020B0503040504020204"/>
                <a:ea typeface="Calibri" panose="020F0502020204030204" pitchFamily="34" charset="0"/>
                <a:cs typeface="Times New Roman" panose="02020603050405020304" pitchFamily="18" charset="0"/>
              </a:rPr>
              <a:t>дверей и люков в помещениях КЗ </a:t>
            </a:r>
            <a:r>
              <a:rPr lang="ru-RU" sz="1400" baseline="30000" dirty="0">
                <a:solidFill>
                  <a:srgbClr val="002060"/>
                </a:solidFill>
                <a:latin typeface="Rosatom" panose="020B0503040504020204"/>
                <a:ea typeface="Calibri" panose="020F0502020204030204" pitchFamily="34" charset="0"/>
                <a:cs typeface="Times New Roman" panose="02020603050405020304" pitchFamily="18" charset="0"/>
              </a:rPr>
              <a:t>1)</a:t>
            </a:r>
            <a:endParaRPr lang="ru-RU" sz="1400" dirty="0">
              <a:solidFill>
                <a:srgbClr val="002060"/>
              </a:solidFill>
              <a:latin typeface="Rosatom" panose="020B0503040504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6605" y="4651910"/>
            <a:ext cx="335540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aseline="30000" dirty="0" smtClean="0">
                <a:solidFill>
                  <a:srgbClr val="002060"/>
                </a:solidFill>
                <a:latin typeface="Rosatom" panose="020B0503040504020204"/>
                <a:ea typeface="Calibri" panose="020F0502020204030204" pitchFamily="34" charset="0"/>
                <a:cs typeface="Times New Roman" panose="02020603050405020304" pitchFamily="18" charset="0"/>
              </a:rPr>
              <a:t>1)</a:t>
            </a:r>
            <a:r>
              <a:rPr lang="ru-RU" sz="1100" dirty="0" smtClean="0">
                <a:solidFill>
                  <a:srgbClr val="002060"/>
                </a:solidFill>
                <a:latin typeface="Rosatom" panose="020B0503040504020204"/>
                <a:ea typeface="Calibri" panose="020F0502020204030204" pitchFamily="34" charset="0"/>
                <a:cs typeface="Times New Roman" panose="02020603050405020304" pitchFamily="18" charset="0"/>
              </a:rPr>
              <a:t> Контролируется датчиками и ТС СРК</a:t>
            </a:r>
          </a:p>
          <a:p>
            <a:r>
              <a:rPr lang="ru-RU" sz="1100" baseline="30000" dirty="0" smtClean="0">
                <a:solidFill>
                  <a:srgbClr val="002060"/>
                </a:solidFill>
                <a:latin typeface="Rosatom" panose="020B0503040504020204"/>
                <a:ea typeface="Calibri" panose="020F0502020204030204" pitchFamily="34" charset="0"/>
                <a:cs typeface="Times New Roman" panose="02020603050405020304" pitchFamily="18" charset="0"/>
              </a:rPr>
              <a:t>2)</a:t>
            </a:r>
            <a:r>
              <a:rPr lang="ru-RU" sz="1100" dirty="0" smtClean="0">
                <a:solidFill>
                  <a:srgbClr val="002060"/>
                </a:solidFill>
                <a:latin typeface="Rosatom" panose="020B0503040504020204"/>
                <a:ea typeface="Calibri" panose="020F0502020204030204" pitchFamily="34" charset="0"/>
                <a:cs typeface="Times New Roman" panose="02020603050405020304" pitchFamily="18" charset="0"/>
              </a:rPr>
              <a:t> Принимается СРК по информационным каналам</a:t>
            </a:r>
            <a:endParaRPr lang="ru-RU" sz="11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99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56537" y="4734371"/>
            <a:ext cx="477176" cy="274097"/>
          </a:xfrm>
        </p:spPr>
        <p:txBody>
          <a:bodyPr/>
          <a:lstStyle/>
          <a:p>
            <a:pPr algn="r"/>
            <a:fld id="{FD9ADCCD-B7FB-47B8-B8FD-B6EF1B276A49}" type="slidenum">
              <a:rPr lang="en-US" sz="7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5</a:t>
            </a:fld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831" y="89308"/>
            <a:ext cx="1296143" cy="4092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22567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Структурная схема СРК МПЭБ проекта 20871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9247" y="701923"/>
            <a:ext cx="8879727" cy="4236054"/>
          </a:xfrm>
          <a:prstGeom prst="rect">
            <a:avLst/>
          </a:prstGeom>
        </p:spPr>
        <p:txBody>
          <a:bodyPr wrap="square" lIns="34567" tIns="17283" rIns="34567" bIns="17283">
            <a:spAutoFit/>
          </a:bodyPr>
          <a:lstStyle/>
          <a:p>
            <a:pPr lvl="0" indent="360000" algn="just"/>
            <a:r>
              <a:rPr lang="ru-RU" sz="1300" dirty="0" smtClean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СРК </a:t>
            </a:r>
            <a:r>
              <a:rPr lang="ru-RU" sz="1300" dirty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представляет собой иерархическую систему с тремя уровнями преобразования </a:t>
            </a:r>
            <a:r>
              <a:rPr lang="ru-RU" sz="1300" dirty="0" smtClean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информации:</a:t>
            </a:r>
          </a:p>
          <a:p>
            <a:pPr lvl="0" indent="360000" algn="just"/>
            <a:r>
              <a:rPr lang="ru-RU" sz="1300" u="sng" dirty="0" smtClean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Первый</a:t>
            </a:r>
            <a:r>
              <a:rPr lang="ru-RU" sz="1300" dirty="0" smtClean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 (нижний) уровень: </a:t>
            </a:r>
          </a:p>
          <a:p>
            <a:pPr lvl="0" indent="360000" algn="just"/>
            <a:r>
              <a:rPr lang="ru-RU" sz="1300" dirty="0" smtClean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– установки контроля загрязненности персонала, поверхности;</a:t>
            </a:r>
          </a:p>
          <a:p>
            <a:pPr lvl="0" indent="360000" algn="just"/>
            <a:r>
              <a:rPr lang="ru-RU" sz="1300" dirty="0" smtClean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– лабораторное оборудование, СИЧ;</a:t>
            </a:r>
          </a:p>
          <a:p>
            <a:pPr lvl="0" indent="360000" algn="just"/>
            <a:r>
              <a:rPr lang="ru-RU" sz="1300" dirty="0" smtClean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– интеллектуальные устройства детектирования (УД) с интерфейсным выходом по каналу </a:t>
            </a:r>
            <a:r>
              <a:rPr lang="en-US" sz="1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RS-485</a:t>
            </a:r>
            <a:r>
              <a:rPr lang="ru-RU" sz="1300" dirty="0" smtClean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;</a:t>
            </a:r>
          </a:p>
          <a:p>
            <a:pPr lvl="0" indent="360000" algn="just"/>
            <a:r>
              <a:rPr lang="ru-RU" sz="1300" dirty="0" smtClean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– блоки детектирования (БД) со счетным выходом;</a:t>
            </a:r>
          </a:p>
          <a:p>
            <a:pPr lvl="0" indent="360000" algn="just"/>
            <a:r>
              <a:rPr lang="ru-RU" sz="1300" dirty="0" smtClean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– крановые распределители, </a:t>
            </a:r>
            <a:r>
              <a:rPr lang="ru-RU" sz="1300" dirty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побудители расхода </a:t>
            </a:r>
            <a:r>
              <a:rPr lang="ru-RU" sz="1300" dirty="0" smtClean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воздуха, обеспечивающие ГАК;</a:t>
            </a:r>
          </a:p>
          <a:p>
            <a:pPr lvl="0" indent="360000" algn="just"/>
            <a:r>
              <a:rPr lang="ru-RU" sz="1300" dirty="0" smtClean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– датчики контроля нерадиационных параметров (положение дверей, люков</a:t>
            </a:r>
            <a:r>
              <a:rPr lang="ru-RU" sz="1300" dirty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, реле расхода </a:t>
            </a:r>
            <a:r>
              <a:rPr lang="ru-RU" sz="1300" dirty="0" smtClean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воздуха, </a:t>
            </a:r>
            <a:r>
              <a:rPr lang="ru-RU" sz="1300" dirty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температуры </a:t>
            </a:r>
            <a:r>
              <a:rPr lang="ru-RU" sz="1300" dirty="0" smtClean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газов в ветвях ГАК);</a:t>
            </a:r>
          </a:p>
          <a:p>
            <a:pPr lvl="0" indent="360000" algn="just"/>
            <a:r>
              <a:rPr lang="ru-RU" sz="1300" dirty="0" smtClean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– средства контроля расхода воздуха, удаляемого через трубу выброса воздуха из помещений КЗ.</a:t>
            </a:r>
          </a:p>
          <a:p>
            <a:pPr lvl="0" indent="360000" algn="just"/>
            <a:r>
              <a:rPr lang="ru-RU" sz="1300" u="sng" dirty="0" smtClean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Второй</a:t>
            </a:r>
            <a:r>
              <a:rPr lang="ru-RU" sz="1300" dirty="0" smtClean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 (средний) уровень: </a:t>
            </a:r>
          </a:p>
          <a:p>
            <a:pPr lvl="0" indent="360000" algn="just"/>
            <a:r>
              <a:rPr lang="ru-RU" sz="1300" dirty="0" smtClean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– централизованные устройства накопления и обработки информации (УНО), осуществляющее сбор и обработку данных с блоков детектирования со счетным выходом, контроль расхода воздуха и температуры в ветвях ГАК, контроль нерадиационных параметров;</a:t>
            </a:r>
          </a:p>
          <a:p>
            <a:pPr lvl="0" indent="360000" algn="just"/>
            <a:r>
              <a:rPr lang="ru-RU" sz="1300" dirty="0" smtClean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– блоки сигнализации;</a:t>
            </a:r>
          </a:p>
          <a:p>
            <a:pPr lvl="0" indent="360000" algn="just"/>
            <a:r>
              <a:rPr lang="ru-RU" sz="1300" dirty="0" smtClean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– </a:t>
            </a:r>
            <a:r>
              <a:rPr lang="ru-RU" sz="1300" dirty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устройства, обеспечивающие </a:t>
            </a:r>
            <a:r>
              <a:rPr lang="ru-RU" sz="1300" dirty="0" smtClean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обмер  </a:t>
            </a:r>
            <a:r>
              <a:rPr lang="ru-RU" sz="1300" dirty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индивидуальных </a:t>
            </a:r>
            <a:r>
              <a:rPr lang="ru-RU" sz="1300" dirty="0" smtClean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дозиметров;</a:t>
            </a:r>
          </a:p>
          <a:p>
            <a:pPr lvl="0" indent="360000" algn="just"/>
            <a:r>
              <a:rPr lang="ru-RU" sz="1300" dirty="0" smtClean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– устройства контроля и распределения электропитания </a:t>
            </a:r>
            <a:r>
              <a:rPr lang="en-US" sz="1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ru-RU" sz="1300" dirty="0" smtClean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220 В 50 Гц;</a:t>
            </a:r>
          </a:p>
          <a:p>
            <a:pPr lvl="0" indent="360000" algn="just"/>
            <a:r>
              <a:rPr lang="ru-RU" sz="1300" u="sng" dirty="0" smtClean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Третий</a:t>
            </a:r>
            <a:r>
              <a:rPr lang="ru-RU" sz="1300" dirty="0" smtClean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 (верхний) уровень: </a:t>
            </a:r>
          </a:p>
          <a:p>
            <a:pPr lvl="0" indent="360000" algn="just"/>
            <a:r>
              <a:rPr lang="ru-RU" sz="1300" dirty="0" smtClean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– центральный пульт радиационного контроля (ЦПРК), выполненный на основе технических средств </a:t>
            </a:r>
            <a:r>
              <a:rPr lang="ru-RU" sz="1300" dirty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АО «Концерн «НПО «Аврора</a:t>
            </a:r>
            <a:r>
              <a:rPr lang="ru-RU" sz="1300" dirty="0" smtClean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» и унифицирован с пультами ИАСУ ТП МПЭБ;</a:t>
            </a:r>
          </a:p>
          <a:p>
            <a:pPr lvl="0" indent="360000" algn="just"/>
            <a:r>
              <a:rPr lang="ru-RU" sz="1300" dirty="0" smtClean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– резервный пульт радиационного контроля.</a:t>
            </a:r>
            <a:endParaRPr lang="ru-RU" sz="1300" dirty="0">
              <a:solidFill>
                <a:srgbClr val="002060"/>
              </a:solidFill>
              <a:latin typeface="Rosatom" panose="020B050304050402020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70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56537" y="4734371"/>
            <a:ext cx="477176" cy="274097"/>
          </a:xfrm>
        </p:spPr>
        <p:txBody>
          <a:bodyPr/>
          <a:lstStyle/>
          <a:p>
            <a:pPr algn="r"/>
            <a:fld id="{FD9ADCCD-B7FB-47B8-B8FD-B6EF1B276A49}" type="slidenum">
              <a:rPr lang="en-US" sz="7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6</a:t>
            </a:fld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831" y="89308"/>
            <a:ext cx="1296143" cy="4092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225676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Структурная схема СРК МПЭБ проекта 20871</a:t>
            </a:r>
            <a:endParaRPr lang="ru-RU" b="1" dirty="0">
              <a:solidFill>
                <a:srgbClr val="002060"/>
              </a:solidFill>
              <a:latin typeface="Rosatom" panose="020B0503040504020204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7"/>
          <p:cNvSpPr>
            <a:spLocks noChangeArrowheads="1"/>
          </p:cNvSpPr>
          <p:nvPr/>
        </p:nvSpPr>
        <p:spPr bwMode="auto">
          <a:xfrm>
            <a:off x="6084168" y="3082941"/>
            <a:ext cx="2984806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000" dirty="0" smtClean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БД – блок детектирования со счетным выходом</a:t>
            </a:r>
          </a:p>
          <a:p>
            <a:r>
              <a:rPr lang="ru-RU" altLang="ru-RU" sz="1000" dirty="0" smtClean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БСС – блок светозвуковой сигнализации</a:t>
            </a:r>
          </a:p>
          <a:p>
            <a:r>
              <a:rPr lang="ru-RU" altLang="ru-RU" sz="1000" dirty="0" smtClean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СК – датчики с выходом «сухой контакт»</a:t>
            </a:r>
          </a:p>
          <a:p>
            <a:r>
              <a:rPr lang="ru-RU" altLang="ru-RU" sz="1000" dirty="0" smtClean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ИБД – интеллектуальные БД с выходом </a:t>
            </a:r>
            <a:r>
              <a:rPr lang="en-US" alt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RS485</a:t>
            </a:r>
          </a:p>
          <a:p>
            <a:r>
              <a:rPr lang="ru-RU" altLang="ru-RU" sz="1000" dirty="0" smtClean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ПЧ – преобразователь частоты</a:t>
            </a:r>
          </a:p>
          <a:p>
            <a:r>
              <a:rPr lang="ru-RU" altLang="ru-RU" sz="1000" dirty="0" smtClean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РЗБ – Установка сигнальная типа РЗБ-04-04 </a:t>
            </a:r>
          </a:p>
          <a:p>
            <a:r>
              <a:rPr lang="ru-RU" altLang="ru-RU" sz="1000" dirty="0" smtClean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РК – крановый распределитель</a:t>
            </a:r>
          </a:p>
          <a:p>
            <a:r>
              <a:rPr lang="ru-RU" altLang="ru-RU" sz="1000" dirty="0" smtClean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РПРК – резервный пульт </a:t>
            </a:r>
            <a:r>
              <a:rPr lang="ru-RU" altLang="ru-RU" sz="1000" dirty="0" err="1" smtClean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рад.контроля</a:t>
            </a:r>
            <a:endParaRPr lang="ru-RU" altLang="ru-RU" sz="1000" dirty="0" smtClean="0">
              <a:solidFill>
                <a:srgbClr val="002060"/>
              </a:solidFill>
              <a:latin typeface="Rosatom" panose="020B0503040504020204"/>
              <a:cs typeface="Times New Roman" panose="02020603050405020304" pitchFamily="18" charset="0"/>
            </a:endParaRPr>
          </a:p>
          <a:p>
            <a:r>
              <a:rPr lang="ru-RU" altLang="ru-RU" sz="1000" dirty="0" smtClean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СИЧ – спектрометр излучений человека</a:t>
            </a:r>
          </a:p>
          <a:p>
            <a:r>
              <a:rPr lang="ru-RU" altLang="ru-RU" sz="1000" dirty="0" smtClean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СГГ – спектрометр газов</a:t>
            </a:r>
          </a:p>
          <a:p>
            <a:r>
              <a:rPr lang="ru-RU" altLang="ru-RU" sz="1000" dirty="0" smtClean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ЦПРК – центральный пульт </a:t>
            </a:r>
            <a:r>
              <a:rPr lang="ru-RU" altLang="ru-RU" sz="1000" dirty="0" err="1" smtClean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рад.контроля</a:t>
            </a:r>
            <a:endParaRPr lang="ru-RU" altLang="ru-RU" sz="1000" dirty="0" smtClean="0">
              <a:solidFill>
                <a:srgbClr val="002060"/>
              </a:solidFill>
              <a:latin typeface="Rosatom" panose="020B0503040504020204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629915"/>
            <a:ext cx="7056784" cy="439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56537" y="4734371"/>
            <a:ext cx="477176" cy="274097"/>
          </a:xfrm>
        </p:spPr>
        <p:txBody>
          <a:bodyPr/>
          <a:lstStyle/>
          <a:p>
            <a:pPr algn="r"/>
            <a:fld id="{FD9ADCCD-B7FB-47B8-B8FD-B6EF1B276A49}" type="slidenum">
              <a:rPr lang="en-US" sz="70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7</a:t>
            </a:fld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831" y="89308"/>
            <a:ext cx="1296143" cy="4092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22567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Особенности СРК </a:t>
            </a:r>
            <a:r>
              <a:rPr lang="ru-RU" b="1" dirty="0" smtClean="0">
                <a:solidFill>
                  <a:srgbClr val="002060"/>
                </a:solidFill>
                <a:latin typeface="Rosatom" panose="020B0503040504020204"/>
                <a:cs typeface="Times New Roman" panose="02020603050405020304" pitchFamily="18" charset="0"/>
              </a:rPr>
              <a:t>МПЭБ проекта 20871</a:t>
            </a:r>
            <a:endParaRPr lang="ru-RU" b="1" dirty="0">
              <a:solidFill>
                <a:srgbClr val="002060"/>
              </a:solidFill>
              <a:latin typeface="Rosatom" panose="020B0503040504020204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5571" y="731376"/>
            <a:ext cx="8748142" cy="4287221"/>
          </a:xfrm>
          <a:prstGeom prst="rect">
            <a:avLst/>
          </a:prstGeom>
        </p:spPr>
        <p:txBody>
          <a:bodyPr wrap="square" lIns="34567" tIns="17283" rIns="34567" bIns="17283">
            <a:spAutoFit/>
          </a:bodyPr>
          <a:lstStyle/>
          <a:p>
            <a:pPr indent="360000" algn="just">
              <a:lnSpc>
                <a:spcPct val="110000"/>
              </a:lnSpc>
            </a:pPr>
            <a:r>
              <a:rPr lang="ru-RU" sz="1350" dirty="0" smtClean="0">
                <a:solidFill>
                  <a:srgbClr val="002060"/>
                </a:solidFill>
                <a:latin typeface="Rosatom" panose="020B0503040504020204"/>
              </a:rPr>
              <a:t>1. Применение </a:t>
            </a:r>
            <a:r>
              <a:rPr lang="ru-RU" sz="1350" dirty="0">
                <a:solidFill>
                  <a:srgbClr val="002060"/>
                </a:solidFill>
                <a:latin typeface="Rosatom" panose="020B0503040504020204"/>
              </a:rPr>
              <a:t>методики принятия управленческих решений оператором реакторной установки на базе текущих и прогнозных значений радиационных и нерадиационных параметров о состоянии радиационной обстановки </a:t>
            </a:r>
            <a:r>
              <a:rPr lang="ru-RU" sz="1350" dirty="0" smtClean="0">
                <a:solidFill>
                  <a:srgbClr val="002060"/>
                </a:solidFill>
                <a:latin typeface="Rosatom" panose="020B0503040504020204"/>
              </a:rPr>
              <a:t>МПЭБ.</a:t>
            </a:r>
            <a:endParaRPr lang="ru-RU" sz="1350" dirty="0">
              <a:solidFill>
                <a:srgbClr val="002060"/>
              </a:solidFill>
              <a:latin typeface="Rosatom" panose="020B0503040504020204"/>
            </a:endParaRPr>
          </a:p>
          <a:p>
            <a:pPr indent="360000" algn="just">
              <a:lnSpc>
                <a:spcPct val="110000"/>
              </a:lnSpc>
            </a:pPr>
            <a:r>
              <a:rPr lang="ru-RU" sz="1350" dirty="0" smtClean="0">
                <a:solidFill>
                  <a:srgbClr val="002060"/>
                </a:solidFill>
                <a:latin typeface="Rosatom" panose="020B0503040504020204"/>
              </a:rPr>
              <a:t>2. Применение </a:t>
            </a:r>
            <a:r>
              <a:rPr lang="ru-RU" sz="1350" dirty="0">
                <a:solidFill>
                  <a:srgbClr val="002060"/>
                </a:solidFill>
                <a:latin typeface="Rosatom" panose="020B0503040504020204"/>
              </a:rPr>
              <a:t>для формирования каждого управляющего сигнала, передаваемого в </a:t>
            </a:r>
            <a:r>
              <a:rPr lang="ru-RU" sz="1350" dirty="0" smtClean="0">
                <a:solidFill>
                  <a:srgbClr val="002060"/>
                </a:solidFill>
                <a:latin typeface="Rosatom" panose="020B0503040504020204"/>
              </a:rPr>
              <a:t>СУ РУ МПЭБ, </a:t>
            </a:r>
            <a:r>
              <a:rPr lang="ru-RU" sz="1350" dirty="0">
                <a:solidFill>
                  <a:srgbClr val="002060"/>
                </a:solidFill>
                <a:latin typeface="Rosatom" panose="020B0503040504020204"/>
              </a:rPr>
              <a:t>трех устройств детектирования, контролирующих соответствующие связанные радиационные параметры, реализованных на различных физических принципах, при этом устройства детектирования и обработки информации получают электропитание по разным </a:t>
            </a:r>
            <a:r>
              <a:rPr lang="ru-RU" sz="1350" dirty="0" smtClean="0">
                <a:solidFill>
                  <a:srgbClr val="002060"/>
                </a:solidFill>
                <a:latin typeface="Rosatom" panose="020B0503040504020204"/>
              </a:rPr>
              <a:t>фидерам, </a:t>
            </a:r>
            <a:r>
              <a:rPr lang="ru-RU" sz="1350" dirty="0">
                <a:solidFill>
                  <a:srgbClr val="002060"/>
                </a:solidFill>
                <a:latin typeface="Rosatom" panose="020B0503040504020204"/>
              </a:rPr>
              <a:t>а сигнал управления формируется, если поступил сигнал как минимум от двух датчиков в соответствии с правилом «2 из 3</a:t>
            </a:r>
            <a:r>
              <a:rPr lang="ru-RU" sz="1350" dirty="0" smtClean="0">
                <a:solidFill>
                  <a:srgbClr val="002060"/>
                </a:solidFill>
                <a:latin typeface="Rosatom" panose="020B0503040504020204"/>
              </a:rPr>
              <a:t>».</a:t>
            </a:r>
          </a:p>
          <a:p>
            <a:pPr indent="360000" algn="just">
              <a:lnSpc>
                <a:spcPct val="110000"/>
              </a:lnSpc>
            </a:pPr>
            <a:r>
              <a:rPr lang="ru-RU" sz="1350" dirty="0">
                <a:solidFill>
                  <a:srgbClr val="002060"/>
                </a:solidFill>
                <a:latin typeface="Rosatom" panose="020B0503040504020204"/>
              </a:rPr>
              <a:t>3. Независимые каналы обработки информации с блоков детектирования, реализованные в централизованных УНО, для повышения надежности системы, ее ремонтопригодности и снижения стоимости системы.</a:t>
            </a:r>
          </a:p>
          <a:p>
            <a:pPr indent="360000" algn="just">
              <a:lnSpc>
                <a:spcPct val="110000"/>
              </a:lnSpc>
            </a:pPr>
            <a:r>
              <a:rPr lang="ru-RU" sz="1350" dirty="0">
                <a:solidFill>
                  <a:srgbClr val="002060"/>
                </a:solidFill>
                <a:latin typeface="Rosatom" panose="020B0503040504020204"/>
              </a:rPr>
              <a:t>4. Возможность управления блоками сигнализации, установленными в помещениях </a:t>
            </a:r>
            <a:r>
              <a:rPr lang="ru-RU" sz="1350" dirty="0" smtClean="0">
                <a:solidFill>
                  <a:srgbClr val="002060"/>
                </a:solidFill>
                <a:latin typeface="Rosatom" panose="020B0503040504020204"/>
              </a:rPr>
              <a:t>МПЭБ, </a:t>
            </a:r>
            <a:r>
              <a:rPr lang="ru-RU" sz="1350" dirty="0">
                <a:solidFill>
                  <a:srgbClr val="002060"/>
                </a:solidFill>
                <a:latin typeface="Rosatom" panose="020B0503040504020204"/>
              </a:rPr>
              <a:t>по сигналам, формируемым по показаниям в определенных точках контроля вне зависимости</a:t>
            </a:r>
            <a:r>
              <a:rPr lang="ru-RU" sz="1350" b="1" dirty="0">
                <a:solidFill>
                  <a:srgbClr val="002060"/>
                </a:solidFill>
                <a:latin typeface="Rosatom" panose="020B0503040504020204"/>
              </a:rPr>
              <a:t> </a:t>
            </a:r>
            <a:r>
              <a:rPr lang="ru-RU" sz="1350" dirty="0">
                <a:solidFill>
                  <a:srgbClr val="002060"/>
                </a:solidFill>
                <a:latin typeface="Rosatom" panose="020B0503040504020204"/>
              </a:rPr>
              <a:t>от работоспособности ЦПРК и канала связи с верхним уровнем.</a:t>
            </a:r>
          </a:p>
          <a:p>
            <a:pPr indent="360000" algn="just">
              <a:lnSpc>
                <a:spcPct val="110000"/>
              </a:lnSpc>
            </a:pPr>
            <a:r>
              <a:rPr lang="ru-RU" sz="1350" dirty="0" smtClean="0">
                <a:solidFill>
                  <a:srgbClr val="002060"/>
                </a:solidFill>
                <a:latin typeface="Rosatom" panose="020B0503040504020204"/>
              </a:rPr>
              <a:t>5. </a:t>
            </a:r>
            <a:r>
              <a:rPr lang="ru-RU" sz="1350" dirty="0">
                <a:solidFill>
                  <a:srgbClr val="002060"/>
                </a:solidFill>
                <a:latin typeface="Rosatom" panose="020B0503040504020204"/>
              </a:rPr>
              <a:t>Использование в качестве внутреннего для информационного обмена в УНО интерфейса </a:t>
            </a:r>
            <a:r>
              <a:rPr lang="en-US" sz="1350" dirty="0">
                <a:solidFill>
                  <a:srgbClr val="002060"/>
                </a:solidFill>
                <a:latin typeface="Rosatom" panose="020B0503040504020204"/>
              </a:rPr>
              <a:t>CAN</a:t>
            </a:r>
            <a:r>
              <a:rPr lang="ru-RU" sz="1350" dirty="0">
                <a:solidFill>
                  <a:srgbClr val="002060"/>
                </a:solidFill>
                <a:latin typeface="Rosatom" panose="020B0503040504020204"/>
              </a:rPr>
              <a:t>, обеспечивающего </a:t>
            </a:r>
            <a:r>
              <a:rPr lang="ru-RU" sz="1350" dirty="0" err="1">
                <a:solidFill>
                  <a:srgbClr val="002060"/>
                </a:solidFill>
                <a:latin typeface="Rosatom" panose="020B0503040504020204"/>
              </a:rPr>
              <a:t>мультимастерный</a:t>
            </a:r>
            <a:r>
              <a:rPr lang="ru-RU" sz="1350" dirty="0">
                <a:solidFill>
                  <a:srgbClr val="002060"/>
                </a:solidFill>
                <a:latin typeface="Rosatom" panose="020B0503040504020204"/>
              </a:rPr>
              <a:t> обмен информацией на шине в </a:t>
            </a:r>
            <a:r>
              <a:rPr lang="ru-RU" sz="1350" dirty="0" err="1">
                <a:solidFill>
                  <a:srgbClr val="002060"/>
                </a:solidFill>
                <a:latin typeface="Rosatom" panose="020B0503040504020204"/>
              </a:rPr>
              <a:t>многоконтроллерной</a:t>
            </a:r>
            <a:r>
              <a:rPr lang="ru-RU" sz="1350" dirty="0">
                <a:solidFill>
                  <a:srgbClr val="002060"/>
                </a:solidFill>
                <a:latin typeface="Rosatom" panose="020B0503040504020204"/>
              </a:rPr>
              <a:t> системе и характеризующийся высокой скоростью передачи данных и помехоустойчивостью, повтором ошибочных сообщений, отключением неисправных узлов от обмена по шине</a:t>
            </a:r>
            <a:r>
              <a:rPr lang="ru-RU" sz="1350" dirty="0" smtClean="0">
                <a:solidFill>
                  <a:srgbClr val="002060"/>
                </a:solidFill>
                <a:latin typeface="Rosatom" panose="020B0503040504020204"/>
              </a:rPr>
              <a:t>.</a:t>
            </a:r>
            <a:endParaRPr lang="ru-RU" sz="1350" dirty="0">
              <a:solidFill>
                <a:srgbClr val="002060"/>
              </a:solidFill>
              <a:latin typeface="Rosatom" panose="020B050304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83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30920" y="1327670"/>
            <a:ext cx="4429906" cy="996177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>
              <a:lnSpc>
                <a:spcPts val="3780"/>
              </a:lnSpc>
            </a:pPr>
            <a:endParaRPr lang="ru-RU" sz="4100" b="1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3780"/>
              </a:lnSpc>
            </a:pPr>
            <a:r>
              <a:rPr lang="ru-RU" sz="4100" b="1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Спасибо </a:t>
            </a:r>
          </a:p>
          <a:p>
            <a:pPr>
              <a:lnSpc>
                <a:spcPts val="3780"/>
              </a:lnSpc>
            </a:pPr>
            <a:r>
              <a:rPr lang="ru-RU" sz="4100" b="1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за внимание</a:t>
            </a:r>
            <a:endParaRPr lang="ru-RU" sz="4100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055857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16x9_blue_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blue_template" id="{84B19890-9F3E-2E44-B34A-786CBADB0C52}" vid="{820E24C0-2AF0-594A-8824-B609975553E6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blue_template" id="{84B19890-9F3E-2E44-B34A-786CBADB0C52}" vid="{C6BE67D4-DC4A-204A-9840-109EC3E8B42B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blue_template" id="{84B19890-9F3E-2E44-B34A-786CBADB0C52}" vid="{0AB9C867-3E85-3A4A-8B5C-A2B20E66B766}"/>
    </a:ext>
  </a:extLst>
</a:theme>
</file>

<file path=ppt/theme/theme4.xml><?xml version="1.0" encoding="utf-8"?>
<a:theme xmlns:a="http://schemas.openxmlformats.org/drawingml/2006/main" name="Presentation_16x9_blue_template_zf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blue_template" id="{84B19890-9F3E-2E44-B34A-786CBADB0C52}" vid="{820E24C0-2AF0-594A-8824-B609975553E6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blue_template" id="{84B19890-9F3E-2E44-B34A-786CBADB0C52}" vid="{C6BE67D4-DC4A-204A-9840-109EC3E8B42B}"/>
    </a:ext>
  </a:extLst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blue_template" id="{84B19890-9F3E-2E44-B34A-786CBADB0C52}" vid="{0AB9C867-3E85-3A4A-8B5C-A2B20E66B766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B3C71C1D58544A8EAFCD209AEE8CEE" ma:contentTypeVersion="0" ma:contentTypeDescription="Создание документа." ma:contentTypeScope="" ma:versionID="9d66495d67593312f6436318a7e4260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DB54932-BE34-47DB-9E3D-4024A40B2D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A44B27F-202F-4161-9842-08233DF4B5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58FF02-A3E2-4789-8B9A-F4E3B177F99D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Presentation_16x9_blue_template</Template>
  <TotalTime>358</TotalTime>
  <Words>1072</Words>
  <Application>Microsoft Office PowerPoint</Application>
  <PresentationFormat>Произвольный</PresentationFormat>
  <Paragraphs>103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8</vt:i4>
      </vt:variant>
    </vt:vector>
  </HeadingPairs>
  <TitlesOfParts>
    <vt:vector size="20" baseType="lpstr">
      <vt:lpstr>Arial</vt:lpstr>
      <vt:lpstr>Calibri</vt:lpstr>
      <vt:lpstr>Calibri Light</vt:lpstr>
      <vt:lpstr>Rosatom</vt:lpstr>
      <vt:lpstr>Rosatom Light</vt:lpstr>
      <vt:lpstr>Times New Roman</vt:lpstr>
      <vt:lpstr>Presentation_16x9_blue_template</vt:lpstr>
      <vt:lpstr>Custom Design</vt:lpstr>
      <vt:lpstr>1_Custom Design</vt:lpstr>
      <vt:lpstr>Presentation_16x9_blue_template_zfo</vt:lpstr>
      <vt:lpstr>2_Custom Design</vt:lpstr>
      <vt:lpstr>3_Custom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Хомякова</dc:creator>
  <cp:lastModifiedBy>Ткачев Сергей Валерьевич</cp:lastModifiedBy>
  <cp:revision>41</cp:revision>
  <dcterms:created xsi:type="dcterms:W3CDTF">2019-09-24T12:37:05Z</dcterms:created>
  <dcterms:modified xsi:type="dcterms:W3CDTF">2022-01-22T12:37:22Z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0x0101008AB3C71C1D58544A8EAFCD209AEE8CEE</vt:lpwstr>
  </property>
</Properties>
</file>